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5"/>
  </p:notesMasterIdLst>
  <p:handoutMasterIdLst>
    <p:handoutMasterId r:id="rId56"/>
  </p:handoutMasterIdLst>
  <p:sldIdLst>
    <p:sldId id="274" r:id="rId2"/>
    <p:sldId id="276" r:id="rId3"/>
    <p:sldId id="530" r:id="rId4"/>
    <p:sldId id="573" r:id="rId5"/>
    <p:sldId id="531" r:id="rId6"/>
    <p:sldId id="532" r:id="rId7"/>
    <p:sldId id="533" r:id="rId8"/>
    <p:sldId id="534" r:id="rId9"/>
    <p:sldId id="544" r:id="rId10"/>
    <p:sldId id="538" r:id="rId11"/>
    <p:sldId id="539" r:id="rId12"/>
    <p:sldId id="540" r:id="rId13"/>
    <p:sldId id="574" r:id="rId14"/>
    <p:sldId id="541" r:id="rId15"/>
    <p:sldId id="575" r:id="rId16"/>
    <p:sldId id="535" r:id="rId17"/>
    <p:sldId id="576" r:id="rId18"/>
    <p:sldId id="536" r:id="rId19"/>
    <p:sldId id="537" r:id="rId20"/>
    <p:sldId id="577" r:id="rId21"/>
    <p:sldId id="542" r:id="rId22"/>
    <p:sldId id="543" r:id="rId23"/>
    <p:sldId id="546" r:id="rId24"/>
    <p:sldId id="545" r:id="rId25"/>
    <p:sldId id="547" r:id="rId26"/>
    <p:sldId id="548" r:id="rId27"/>
    <p:sldId id="549" r:id="rId28"/>
    <p:sldId id="550" r:id="rId29"/>
    <p:sldId id="551" r:id="rId30"/>
    <p:sldId id="568" r:id="rId31"/>
    <p:sldId id="569" r:id="rId32"/>
    <p:sldId id="570" r:id="rId33"/>
    <p:sldId id="571" r:id="rId34"/>
    <p:sldId id="572" r:id="rId35"/>
    <p:sldId id="578" r:id="rId36"/>
    <p:sldId id="553" r:id="rId37"/>
    <p:sldId id="552" r:id="rId38"/>
    <p:sldId id="555" r:id="rId39"/>
    <p:sldId id="557" r:id="rId40"/>
    <p:sldId id="558" r:id="rId41"/>
    <p:sldId id="559" r:id="rId42"/>
    <p:sldId id="560" r:id="rId43"/>
    <p:sldId id="561" r:id="rId44"/>
    <p:sldId id="562" r:id="rId45"/>
    <p:sldId id="563" r:id="rId46"/>
    <p:sldId id="565" r:id="rId47"/>
    <p:sldId id="567" r:id="rId48"/>
    <p:sldId id="349" r:id="rId49"/>
    <p:sldId id="528" r:id="rId50"/>
    <p:sldId id="492" r:id="rId51"/>
    <p:sldId id="493" r:id="rId52"/>
    <p:sldId id="529" r:id="rId53"/>
    <p:sldId id="40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530"/>
          </p14:sldIdLst>
        </p14:section>
        <p14:section name="Real-Time Apps" id="{C5F60EB5-F07C-4739-9373-B626B729F637}">
          <p14:sldIdLst>
            <p14:sldId id="573"/>
            <p14:sldId id="531"/>
            <p14:sldId id="532"/>
            <p14:sldId id="533"/>
            <p14:sldId id="534"/>
          </p14:sldIdLst>
        </p14:section>
        <p14:section name="Web Communication Fundamentals" id="{23192CF1-C910-4879-BAD0-6C38438F79A6}">
          <p14:sldIdLst>
            <p14:sldId id="544"/>
            <p14:sldId id="538"/>
            <p14:sldId id="539"/>
            <p14:sldId id="540"/>
            <p14:sldId id="574"/>
            <p14:sldId id="541"/>
            <p14:sldId id="575"/>
            <p14:sldId id="535"/>
            <p14:sldId id="576"/>
            <p14:sldId id="536"/>
            <p14:sldId id="537"/>
            <p14:sldId id="577"/>
            <p14:sldId id="542"/>
            <p14:sldId id="543"/>
          </p14:sldIdLst>
        </p14:section>
        <p14:section name="SignalR" id="{E6804400-0DB3-4A89-94BC-7D65C8ACB872}">
          <p14:sldIdLst>
            <p14:sldId id="546"/>
            <p14:sldId id="545"/>
            <p14:sldId id="547"/>
            <p14:sldId id="548"/>
            <p14:sldId id="549"/>
            <p14:sldId id="550"/>
            <p14:sldId id="551"/>
            <p14:sldId id="568"/>
            <p14:sldId id="569"/>
            <p14:sldId id="570"/>
            <p14:sldId id="571"/>
            <p14:sldId id="572"/>
            <p14:sldId id="578"/>
          </p14:sldIdLst>
        </p14:section>
        <p14:section name="Demo: Chat App" id="{9698226C-D09C-4A9F-AD06-D9A1CEFF557A}">
          <p14:sldIdLst>
            <p14:sldId id="553"/>
            <p14:sldId id="552"/>
            <p14:sldId id="555"/>
            <p14:sldId id="557"/>
            <p14:sldId id="558"/>
            <p14:sldId id="559"/>
            <p14:sldId id="560"/>
            <p14:sldId id="561"/>
            <p14:sldId id="562"/>
            <p14:sldId id="563"/>
            <p14:sldId id="565"/>
            <p14:sldId id="567"/>
          </p14:sldIdLst>
        </p14:section>
        <p14:section name="Conclusion" id="{10E03AB1-9AA8-4E86-9A64-D741901E50A2}">
          <p14:sldIdLst>
            <p14:sldId id="349"/>
            <p14:sldId id="528"/>
            <p14:sldId id="492"/>
            <p14:sldId id="493"/>
            <p14:sldId id="529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ylo Jelev" initials="IJ" lastIdx="2" clrIdx="0">
    <p:extLst>
      <p:ext uri="{19B8F6BF-5375-455C-9EA6-DF929625EA0E}">
        <p15:presenceInfo xmlns:p15="http://schemas.microsoft.com/office/powerpoint/2012/main" userId="755e0614cf081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17" autoAdjust="0"/>
    <p:restoredTop sz="94403" autoAdjust="0"/>
  </p:normalViewPr>
  <p:slideViewPr>
    <p:cSldViewPr snapToGrid="0" showGuides="1">
      <p:cViewPr varScale="1">
        <p:scale>
          <a:sx n="92" d="100"/>
          <a:sy n="92" d="100"/>
        </p:scale>
        <p:origin x="235" y="6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11.12.2018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24149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66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0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0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9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812800" y="2743201"/>
            <a:ext cx="105664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812800" y="3469480"/>
            <a:ext cx="105664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08456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12/11/2018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691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83.png"/><Relationship Id="rId26" Type="http://schemas.openxmlformats.org/officeDocument/2006/relationships/image" Target="../media/image38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http://codexio.bg/" TargetMode="External"/><Relationship Id="rId12" Type="http://schemas.openxmlformats.org/officeDocument/2006/relationships/image" Target="../media/image81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2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85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86.png"/><Relationship Id="rId10" Type="http://schemas.openxmlformats.org/officeDocument/2006/relationships/image" Target="../media/image80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78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7.png"/><Relationship Id="rId22" Type="http://schemas.openxmlformats.org/officeDocument/2006/relationships/image" Target="../media/image31.png"/><Relationship Id="rId27" Type="http://schemas.openxmlformats.org/officeDocument/2006/relationships/hyperlink" Target="http://smartit.bg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87.jpe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91.gif"/><Relationship Id="rId5" Type="http://schemas.openxmlformats.org/officeDocument/2006/relationships/image" Target="../media/image88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http://codexio.bg/" TargetMode="External"/><Relationship Id="rId9" Type="http://schemas.openxmlformats.org/officeDocument/2006/relationships/image" Target="../media/image90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9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176" y="1178878"/>
            <a:ext cx="11453648" cy="882654"/>
          </a:xfrm>
        </p:spPr>
        <p:txBody>
          <a:bodyPr>
            <a:normAutofit/>
          </a:bodyPr>
          <a:lstStyle/>
          <a:p>
            <a:r>
              <a:rPr lang="en-US" noProof="1"/>
              <a:t>Real-Time Applications, Live Communication, SignalR, Hubs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222323"/>
            <a:ext cx="10965303" cy="882654"/>
          </a:xfrm>
        </p:spPr>
        <p:txBody>
          <a:bodyPr/>
          <a:lstStyle/>
          <a:p>
            <a:r>
              <a:rPr lang="en-US" noProof="1"/>
              <a:t>ASP.NET Core SignalR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9E293F-57EB-473C-8223-F8AFDA2FE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1907813" cy="5406898"/>
          </a:xfrm>
        </p:spPr>
        <p:txBody>
          <a:bodyPr/>
          <a:lstStyle/>
          <a:p>
            <a:r>
              <a:rPr lang="en-US" sz="3400" dirty="0"/>
              <a:t>Polling is a technique by which the client requests data regularly</a:t>
            </a:r>
          </a:p>
          <a:p>
            <a:pPr lvl="1"/>
            <a:r>
              <a:rPr lang="en-US" sz="3200" dirty="0"/>
              <a:t>New data is requested at frequent intervals</a:t>
            </a:r>
          </a:p>
          <a:p>
            <a:pPr lvl="1"/>
            <a:r>
              <a:rPr lang="en-US" sz="3200" dirty="0"/>
              <a:t>Works with HTTP requests and responses</a:t>
            </a:r>
          </a:p>
          <a:p>
            <a:r>
              <a:rPr lang="en-US" sz="3400" dirty="0"/>
              <a:t>There are generally two ways of Polling</a:t>
            </a:r>
          </a:p>
          <a:p>
            <a:pPr lvl="1"/>
            <a:r>
              <a:rPr lang="en-US" sz="3200" dirty="0"/>
              <a:t>Short Polling</a:t>
            </a:r>
          </a:p>
          <a:p>
            <a:pPr lvl="2"/>
            <a:r>
              <a:rPr lang="en-US" sz="3000" dirty="0"/>
              <a:t>An AJAX-based timer, that calls at fixed delays</a:t>
            </a:r>
          </a:p>
          <a:p>
            <a:pPr lvl="1"/>
            <a:r>
              <a:rPr lang="en-US" sz="3200" dirty="0"/>
              <a:t>Long Polling</a:t>
            </a:r>
          </a:p>
          <a:p>
            <a:pPr lvl="2"/>
            <a:r>
              <a:rPr lang="en-US" dirty="0"/>
              <a:t>The server holds the request open until new data is available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949C07-9176-44B3-A8FC-949220E8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D6D7B-E735-48DD-BCA6-3C6BD73758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B2A19D-3905-475F-A567-F2E87580B8FC}"/>
              </a:ext>
            </a:extLst>
          </p:cNvPr>
          <p:cNvGrpSpPr/>
          <p:nvPr/>
        </p:nvGrpSpPr>
        <p:grpSpPr>
          <a:xfrm>
            <a:off x="9439339" y="1672383"/>
            <a:ext cx="2127073" cy="4221341"/>
            <a:chOff x="9439338" y="1672383"/>
            <a:chExt cx="2124277" cy="5033658"/>
          </a:xfrm>
        </p:grpSpPr>
        <p:pic>
          <p:nvPicPr>
            <p:cNvPr id="8" name="Graphic 7" descr="Monitor">
              <a:extLst>
                <a:ext uri="{FF2B5EF4-FFF2-40B4-BE49-F238E27FC236}">
                  <a16:creationId xmlns:a16="http://schemas.microsoft.com/office/drawing/2014/main" id="{123F060E-CE89-471A-9CFC-C9F30CC51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39338" y="1672383"/>
              <a:ext cx="2124277" cy="2124277"/>
            </a:xfrm>
            <a:prstGeom prst="rect">
              <a:avLst/>
            </a:prstGeom>
          </p:spPr>
        </p:pic>
        <p:pic>
          <p:nvPicPr>
            <p:cNvPr id="10" name="Graphic 9" descr="Server">
              <a:extLst>
                <a:ext uri="{FF2B5EF4-FFF2-40B4-BE49-F238E27FC236}">
                  <a16:creationId xmlns:a16="http://schemas.microsoft.com/office/drawing/2014/main" id="{0CFD293D-FED9-4FD5-8158-2C56A050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10239437" y="3527123"/>
              <a:ext cx="1324178" cy="1324178"/>
            </a:xfrm>
            <a:prstGeom prst="rect">
              <a:avLst/>
            </a:prstGeom>
          </p:spPr>
        </p:pic>
        <p:pic>
          <p:nvPicPr>
            <p:cNvPr id="11" name="Graphic 10" descr="Monitor">
              <a:extLst>
                <a:ext uri="{FF2B5EF4-FFF2-40B4-BE49-F238E27FC236}">
                  <a16:creationId xmlns:a16="http://schemas.microsoft.com/office/drawing/2014/main" id="{594FB50E-0E1F-4F33-8E8D-6AFD8647C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39338" y="4581764"/>
              <a:ext cx="2124277" cy="2124277"/>
            </a:xfrm>
            <a:prstGeom prst="rect">
              <a:avLst/>
            </a:prstGeom>
          </p:spPr>
        </p:pic>
        <p:sp>
          <p:nvSpPr>
            <p:cNvPr id="12" name="Arrow: Up-Down 11">
              <a:extLst>
                <a:ext uri="{FF2B5EF4-FFF2-40B4-BE49-F238E27FC236}">
                  <a16:creationId xmlns:a16="http://schemas.microsoft.com/office/drawing/2014/main" id="{BE4C84E5-F264-4942-9641-F92D312057F3}"/>
                </a:ext>
              </a:extLst>
            </p:cNvPr>
            <p:cNvSpPr/>
            <p:nvPr/>
          </p:nvSpPr>
          <p:spPr bwMode="auto">
            <a:xfrm>
              <a:off x="10078973" y="3710953"/>
              <a:ext cx="157667" cy="956519"/>
            </a:xfrm>
            <a:prstGeom prst="upDownArrow">
              <a:avLst/>
            </a:prstGeom>
            <a:solidFill>
              <a:schemeClr val="accent6">
                <a:lumMod val="10000"/>
                <a:alpha val="80000"/>
              </a:schemeClr>
            </a:solidFill>
            <a:ln w="19050">
              <a:solidFill>
                <a:schemeClr val="accent6">
                  <a:lumMod val="10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167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949C07-9176-44B3-A8FC-949220E8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F5EED0-ECAB-48F3-A6C4-0AE5F6F884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6765" y="1196130"/>
            <a:ext cx="11892657" cy="5201066"/>
          </a:xfrm>
        </p:spPr>
        <p:txBody>
          <a:bodyPr>
            <a:normAutofit/>
          </a:bodyPr>
          <a:lstStyle/>
          <a:p>
            <a:r>
              <a:rPr lang="en-US" sz="3200" dirty="0"/>
              <a:t>Each of the 2 ways of Polling has its advantages and disadvantages</a:t>
            </a:r>
          </a:p>
          <a:p>
            <a:r>
              <a:rPr lang="en-US" sz="3200" dirty="0"/>
              <a:t>Short Polling requires less server resource consumption</a:t>
            </a:r>
          </a:p>
          <a:p>
            <a:pPr lvl="1"/>
            <a:r>
              <a:rPr lang="en-US" sz="3000" dirty="0"/>
              <a:t>Practically useless if you need server event notification with no delay</a:t>
            </a:r>
          </a:p>
          <a:p>
            <a:pPr lvl="1"/>
            <a:r>
              <a:rPr lang="en-US" sz="3000" dirty="0"/>
              <a:t>Blasts your clients’ internet data (if its limited)</a:t>
            </a:r>
            <a:endParaRPr lang="bg-BG" sz="3000" dirty="0"/>
          </a:p>
          <a:p>
            <a:r>
              <a:rPr lang="en-US" sz="3200" dirty="0"/>
              <a:t>Long Polling notifies you about server events with no delay</a:t>
            </a:r>
          </a:p>
          <a:p>
            <a:pPr lvl="1"/>
            <a:r>
              <a:rPr lang="en-US" sz="3000" dirty="0"/>
              <a:t>Good for the bandwidth</a:t>
            </a:r>
          </a:p>
          <a:p>
            <a:pPr lvl="1"/>
            <a:r>
              <a:rPr lang="en-US" sz="3000" dirty="0"/>
              <a:t>More complex to develop and manage</a:t>
            </a:r>
          </a:p>
          <a:p>
            <a:pPr lvl="1"/>
            <a:r>
              <a:rPr lang="en-US" sz="3000" dirty="0"/>
              <a:t>Requires more server resources</a:t>
            </a:r>
          </a:p>
          <a:p>
            <a:pPr lvl="1"/>
            <a:endParaRPr lang="en-US" sz="3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3209B6-6C14-4253-B279-C783FC988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790" y="4401235"/>
            <a:ext cx="4431324" cy="220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8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49D789-3F25-40FB-8565-D82AA1D801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Short Polling is the process of frequent calls (checks) for actual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966F14-5083-47CA-B3C1-2B0E5D5D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Polling – Process Explained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5F03A-AC31-4922-9974-5CA0AEDECF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F4EE4ABF-180C-4226-B06C-0BD791C11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465" y="3233336"/>
            <a:ext cx="2476499" cy="2476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784EBE-016B-4ECB-B71C-99B55BB06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850" y="2728421"/>
            <a:ext cx="1917454" cy="19174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5C23B0-1AA9-4612-9DB6-089A4BE27A48}"/>
              </a:ext>
            </a:extLst>
          </p:cNvPr>
          <p:cNvSpPr txBox="1"/>
          <p:nvPr/>
        </p:nvSpPr>
        <p:spPr>
          <a:xfrm>
            <a:off x="1523655" y="2824951"/>
            <a:ext cx="1030117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Client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B0DFD9-0CA0-4C2D-A099-CBB1EC698E73}"/>
              </a:ext>
            </a:extLst>
          </p:cNvPr>
          <p:cNvSpPr txBox="1"/>
          <p:nvPr/>
        </p:nvSpPr>
        <p:spPr>
          <a:xfrm>
            <a:off x="9252898" y="1911651"/>
            <a:ext cx="1111358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Server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386627-84AC-4051-963C-E5EA549039ED}"/>
              </a:ext>
            </a:extLst>
          </p:cNvPr>
          <p:cNvCxnSpPr>
            <a:cxnSpLocks/>
          </p:cNvCxnSpPr>
          <p:nvPr/>
        </p:nvCxnSpPr>
        <p:spPr>
          <a:xfrm>
            <a:off x="3701466" y="1980230"/>
            <a:ext cx="0" cy="4725811"/>
          </a:xfrm>
          <a:prstGeom prst="line">
            <a:avLst/>
          </a:prstGeom>
          <a:ln w="3810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BDA7D7-2029-4696-94D8-B9F3DE97EC98}"/>
              </a:ext>
            </a:extLst>
          </p:cNvPr>
          <p:cNvCxnSpPr>
            <a:cxnSpLocks/>
          </p:cNvCxnSpPr>
          <p:nvPr/>
        </p:nvCxnSpPr>
        <p:spPr>
          <a:xfrm>
            <a:off x="8484860" y="1908543"/>
            <a:ext cx="0" cy="4797498"/>
          </a:xfrm>
          <a:prstGeom prst="line">
            <a:avLst/>
          </a:prstGeom>
          <a:ln w="3810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FAF66B-B411-47DA-8A23-4F7A67FD8696}"/>
              </a:ext>
            </a:extLst>
          </p:cNvPr>
          <p:cNvCxnSpPr>
            <a:cxnSpLocks/>
          </p:cNvCxnSpPr>
          <p:nvPr/>
        </p:nvCxnSpPr>
        <p:spPr>
          <a:xfrm>
            <a:off x="3701466" y="1980230"/>
            <a:ext cx="4783394" cy="67448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0FBA7B8-3C25-4229-9F86-07D45B7A05E6}"/>
              </a:ext>
            </a:extLst>
          </p:cNvPr>
          <p:cNvSpPr txBox="1"/>
          <p:nvPr/>
        </p:nvSpPr>
        <p:spPr>
          <a:xfrm rot="487523">
            <a:off x="5853831" y="1794649"/>
            <a:ext cx="1081980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Update?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9F713E-443D-4AB1-8399-C703BBA2F304}"/>
              </a:ext>
            </a:extLst>
          </p:cNvPr>
          <p:cNvCxnSpPr>
            <a:cxnSpLocks/>
          </p:cNvCxnSpPr>
          <p:nvPr/>
        </p:nvCxnSpPr>
        <p:spPr>
          <a:xfrm flipH="1">
            <a:off x="3701465" y="2726397"/>
            <a:ext cx="4783395" cy="640731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0B7D20C-F33C-4D36-A575-05DCAC3D20FE}"/>
              </a:ext>
            </a:extLst>
          </p:cNvPr>
          <p:cNvSpPr txBox="1"/>
          <p:nvPr/>
        </p:nvSpPr>
        <p:spPr>
          <a:xfrm rot="21236832">
            <a:off x="5427685" y="2491462"/>
            <a:ext cx="854991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Nope.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27FBF4-3ECD-4113-A05B-D1635EE0417A}"/>
              </a:ext>
            </a:extLst>
          </p:cNvPr>
          <p:cNvCxnSpPr>
            <a:cxnSpLocks/>
          </p:cNvCxnSpPr>
          <p:nvPr/>
        </p:nvCxnSpPr>
        <p:spPr>
          <a:xfrm>
            <a:off x="3701465" y="3606041"/>
            <a:ext cx="4783394" cy="67448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31C32C-7779-4FA0-8797-90DCA4E41B8E}"/>
              </a:ext>
            </a:extLst>
          </p:cNvPr>
          <p:cNvSpPr txBox="1"/>
          <p:nvPr/>
        </p:nvSpPr>
        <p:spPr>
          <a:xfrm rot="487523">
            <a:off x="5853830" y="3420460"/>
            <a:ext cx="1081980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Update?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1087B7-07F9-49DA-A820-8085500F8077}"/>
              </a:ext>
            </a:extLst>
          </p:cNvPr>
          <p:cNvCxnSpPr>
            <a:cxnSpLocks/>
          </p:cNvCxnSpPr>
          <p:nvPr/>
        </p:nvCxnSpPr>
        <p:spPr>
          <a:xfrm flipH="1">
            <a:off x="3701464" y="4352208"/>
            <a:ext cx="4783395" cy="640731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C7889A-423A-4DF5-843B-FC8121DF4814}"/>
              </a:ext>
            </a:extLst>
          </p:cNvPr>
          <p:cNvSpPr txBox="1"/>
          <p:nvPr/>
        </p:nvSpPr>
        <p:spPr>
          <a:xfrm rot="21236832">
            <a:off x="5427684" y="4117273"/>
            <a:ext cx="854991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Nope.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11779B6-5462-4A26-81EF-E4E880ECA385}"/>
              </a:ext>
            </a:extLst>
          </p:cNvPr>
          <p:cNvCxnSpPr>
            <a:cxnSpLocks/>
          </p:cNvCxnSpPr>
          <p:nvPr/>
        </p:nvCxnSpPr>
        <p:spPr>
          <a:xfrm>
            <a:off x="3688201" y="5209587"/>
            <a:ext cx="4783394" cy="67448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71C6428-22FA-49D1-B142-2A07772CC149}"/>
              </a:ext>
            </a:extLst>
          </p:cNvPr>
          <p:cNvSpPr txBox="1"/>
          <p:nvPr/>
        </p:nvSpPr>
        <p:spPr>
          <a:xfrm rot="487523">
            <a:off x="5840566" y="5024006"/>
            <a:ext cx="1081980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Update?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8A81685-4F4F-4A73-9F9E-DC6018B623ED}"/>
              </a:ext>
            </a:extLst>
          </p:cNvPr>
          <p:cNvCxnSpPr>
            <a:cxnSpLocks/>
          </p:cNvCxnSpPr>
          <p:nvPr/>
        </p:nvCxnSpPr>
        <p:spPr>
          <a:xfrm flipH="1">
            <a:off x="3688200" y="5955754"/>
            <a:ext cx="4783395" cy="640731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68CE27D-DF2C-4D27-8F93-1FF7C2A007D8}"/>
              </a:ext>
            </a:extLst>
          </p:cNvPr>
          <p:cNvSpPr txBox="1"/>
          <p:nvPr/>
        </p:nvSpPr>
        <p:spPr>
          <a:xfrm rot="21236832">
            <a:off x="5414420" y="5720819"/>
            <a:ext cx="854991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Yep.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D44E8B-2098-4B0F-801E-24129A9A9CEE}"/>
              </a:ext>
            </a:extLst>
          </p:cNvPr>
          <p:cNvCxnSpPr>
            <a:cxnSpLocks/>
          </p:cNvCxnSpPr>
          <p:nvPr/>
        </p:nvCxnSpPr>
        <p:spPr>
          <a:xfrm flipH="1" flipV="1">
            <a:off x="8498124" y="5323008"/>
            <a:ext cx="1992895" cy="49243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95CD13E-9128-4FE4-8A47-BBC7E34CC0C0}"/>
              </a:ext>
            </a:extLst>
          </p:cNvPr>
          <p:cNvSpPr txBox="1"/>
          <p:nvPr/>
        </p:nvSpPr>
        <p:spPr>
          <a:xfrm>
            <a:off x="9004830" y="4741533"/>
            <a:ext cx="1486183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Data update</a:t>
            </a:r>
          </a:p>
        </p:txBody>
      </p:sp>
    </p:spTree>
    <p:extLst>
      <p:ext uri="{BB962C8B-B14F-4D97-AF65-F5344CB8AC3E}">
        <p14:creationId xmlns:p14="http://schemas.microsoft.com/office/powerpoint/2010/main" val="396429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6A0ADB-C252-495A-AFA4-A240E07EF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Polling Demo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EAAA09-0D30-4FE3-B336-D42C8E4F4D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E83C5-938B-43E8-ABF2-83F0C3A886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08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49D789-3F25-40FB-8565-D82AA1D801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Long Polling is the process of holding a request open until update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966F14-5083-47CA-B3C1-2B0E5D5D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Polling – Process Explained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5F03A-AC31-4922-9974-5CA0AEDECF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F4EE4ABF-180C-4226-B06C-0BD791C11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465" y="3233336"/>
            <a:ext cx="2476499" cy="2476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784EBE-016B-4ECB-B71C-99B55BB06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471" y="1850386"/>
            <a:ext cx="1917454" cy="19174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5C23B0-1AA9-4612-9DB6-089A4BE27A48}"/>
              </a:ext>
            </a:extLst>
          </p:cNvPr>
          <p:cNvSpPr txBox="1"/>
          <p:nvPr/>
        </p:nvSpPr>
        <p:spPr>
          <a:xfrm>
            <a:off x="1523655" y="2824951"/>
            <a:ext cx="1030117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Client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B0DFD9-0CA0-4C2D-A099-CBB1EC698E73}"/>
              </a:ext>
            </a:extLst>
          </p:cNvPr>
          <p:cNvSpPr txBox="1"/>
          <p:nvPr/>
        </p:nvSpPr>
        <p:spPr>
          <a:xfrm>
            <a:off x="8804540" y="2167486"/>
            <a:ext cx="1111358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Server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386627-84AC-4051-963C-E5EA549039ED}"/>
              </a:ext>
            </a:extLst>
          </p:cNvPr>
          <p:cNvCxnSpPr>
            <a:cxnSpLocks/>
          </p:cNvCxnSpPr>
          <p:nvPr/>
        </p:nvCxnSpPr>
        <p:spPr>
          <a:xfrm>
            <a:off x="3701465" y="2090470"/>
            <a:ext cx="0" cy="4725811"/>
          </a:xfrm>
          <a:prstGeom prst="line">
            <a:avLst/>
          </a:prstGeom>
          <a:ln w="3810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BDA7D7-2029-4696-94D8-B9F3DE97EC98}"/>
              </a:ext>
            </a:extLst>
          </p:cNvPr>
          <p:cNvCxnSpPr>
            <a:cxnSpLocks/>
          </p:cNvCxnSpPr>
          <p:nvPr/>
        </p:nvCxnSpPr>
        <p:spPr>
          <a:xfrm>
            <a:off x="8484860" y="1908543"/>
            <a:ext cx="0" cy="4797498"/>
          </a:xfrm>
          <a:prstGeom prst="line">
            <a:avLst/>
          </a:prstGeom>
          <a:ln w="38100">
            <a:solidFill>
              <a:schemeClr val="accent6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FAF66B-B411-47DA-8A23-4F7A67FD8696}"/>
              </a:ext>
            </a:extLst>
          </p:cNvPr>
          <p:cNvCxnSpPr>
            <a:cxnSpLocks/>
          </p:cNvCxnSpPr>
          <p:nvPr/>
        </p:nvCxnSpPr>
        <p:spPr>
          <a:xfrm>
            <a:off x="3701466" y="1980230"/>
            <a:ext cx="4783394" cy="674480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0FBA7B8-3C25-4229-9F86-07D45B7A05E6}"/>
              </a:ext>
            </a:extLst>
          </p:cNvPr>
          <p:cNvSpPr txBox="1"/>
          <p:nvPr/>
        </p:nvSpPr>
        <p:spPr>
          <a:xfrm rot="487523">
            <a:off x="5483559" y="1732600"/>
            <a:ext cx="1081980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Request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9F713E-443D-4AB1-8399-C703BBA2F304}"/>
              </a:ext>
            </a:extLst>
          </p:cNvPr>
          <p:cNvCxnSpPr>
            <a:cxnSpLocks/>
          </p:cNvCxnSpPr>
          <p:nvPr/>
        </p:nvCxnSpPr>
        <p:spPr>
          <a:xfrm flipH="1">
            <a:off x="3688205" y="3141895"/>
            <a:ext cx="4809919" cy="430713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0B7D20C-F33C-4D36-A575-05DCAC3D20FE}"/>
              </a:ext>
            </a:extLst>
          </p:cNvPr>
          <p:cNvSpPr txBox="1"/>
          <p:nvPr/>
        </p:nvSpPr>
        <p:spPr>
          <a:xfrm rot="21236832">
            <a:off x="5052262" y="2809549"/>
            <a:ext cx="1132324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Timeout.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27FBF4-3ECD-4113-A05B-D1635EE0417A}"/>
              </a:ext>
            </a:extLst>
          </p:cNvPr>
          <p:cNvCxnSpPr>
            <a:cxnSpLocks/>
          </p:cNvCxnSpPr>
          <p:nvPr/>
        </p:nvCxnSpPr>
        <p:spPr>
          <a:xfrm>
            <a:off x="3714726" y="3868880"/>
            <a:ext cx="4770133" cy="411641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1087B7-07F9-49DA-A820-8085500F8077}"/>
              </a:ext>
            </a:extLst>
          </p:cNvPr>
          <p:cNvCxnSpPr>
            <a:cxnSpLocks/>
          </p:cNvCxnSpPr>
          <p:nvPr/>
        </p:nvCxnSpPr>
        <p:spPr>
          <a:xfrm flipH="1">
            <a:off x="3688204" y="4621639"/>
            <a:ext cx="4809920" cy="746675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11779B6-5462-4A26-81EF-E4E880ECA385}"/>
              </a:ext>
            </a:extLst>
          </p:cNvPr>
          <p:cNvCxnSpPr>
            <a:cxnSpLocks/>
          </p:cNvCxnSpPr>
          <p:nvPr/>
        </p:nvCxnSpPr>
        <p:spPr>
          <a:xfrm>
            <a:off x="3701465" y="5883832"/>
            <a:ext cx="4796659" cy="710263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D44E8B-2098-4B0F-801E-24129A9A9CEE}"/>
              </a:ext>
            </a:extLst>
          </p:cNvPr>
          <p:cNvCxnSpPr>
            <a:cxnSpLocks/>
          </p:cNvCxnSpPr>
          <p:nvPr/>
        </p:nvCxnSpPr>
        <p:spPr>
          <a:xfrm flipH="1" flipV="1">
            <a:off x="8470079" y="4582726"/>
            <a:ext cx="1992895" cy="49243"/>
          </a:xfrm>
          <a:prstGeom prst="straightConnector1">
            <a:avLst/>
          </a:prstGeom>
          <a:ln w="38100">
            <a:solidFill>
              <a:schemeClr val="accent6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95CD13E-9128-4FE4-8A47-BBC7E34CC0C0}"/>
              </a:ext>
            </a:extLst>
          </p:cNvPr>
          <p:cNvSpPr txBox="1"/>
          <p:nvPr/>
        </p:nvSpPr>
        <p:spPr>
          <a:xfrm>
            <a:off x="8976785" y="4001251"/>
            <a:ext cx="1486183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Data update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2FE026-54D7-4436-8547-43715EFAA62C}"/>
              </a:ext>
            </a:extLst>
          </p:cNvPr>
          <p:cNvSpPr txBox="1"/>
          <p:nvPr/>
        </p:nvSpPr>
        <p:spPr>
          <a:xfrm rot="487523">
            <a:off x="6625306" y="1915440"/>
            <a:ext cx="1302819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Keep-Alive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56CD33-636C-41CA-B841-F17ED4568DFF}"/>
              </a:ext>
            </a:extLst>
          </p:cNvPr>
          <p:cNvSpPr txBox="1"/>
          <p:nvPr/>
        </p:nvSpPr>
        <p:spPr>
          <a:xfrm rot="21236832">
            <a:off x="5038737" y="4551365"/>
            <a:ext cx="1350688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Response!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81C3F3-3D7E-473B-A602-6AE96AC0C84D}"/>
              </a:ext>
            </a:extLst>
          </p:cNvPr>
          <p:cNvSpPr txBox="1"/>
          <p:nvPr/>
        </p:nvSpPr>
        <p:spPr>
          <a:xfrm rot="293586">
            <a:off x="5638099" y="3495406"/>
            <a:ext cx="1081980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Request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8E2C0C-3BF1-47F0-87F5-2558A084B6CB}"/>
              </a:ext>
            </a:extLst>
          </p:cNvPr>
          <p:cNvSpPr txBox="1"/>
          <p:nvPr/>
        </p:nvSpPr>
        <p:spPr>
          <a:xfrm rot="293586">
            <a:off x="6779844" y="3601349"/>
            <a:ext cx="1302819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Keep-Alive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10DAB2-79DA-4438-91D4-98E525C746E5}"/>
              </a:ext>
            </a:extLst>
          </p:cNvPr>
          <p:cNvSpPr txBox="1"/>
          <p:nvPr/>
        </p:nvSpPr>
        <p:spPr>
          <a:xfrm rot="487523">
            <a:off x="5173092" y="5583847"/>
            <a:ext cx="1081980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Request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D993D0-E4E7-43FB-B95D-F4E86BD3EC28}"/>
              </a:ext>
            </a:extLst>
          </p:cNvPr>
          <p:cNvSpPr txBox="1"/>
          <p:nvPr/>
        </p:nvSpPr>
        <p:spPr>
          <a:xfrm rot="487523">
            <a:off x="6314839" y="5766687"/>
            <a:ext cx="1302819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Keep-Alive</a:t>
            </a:r>
          </a:p>
        </p:txBody>
      </p:sp>
    </p:spTree>
    <p:extLst>
      <p:ext uri="{BB962C8B-B14F-4D97-AF65-F5344CB8AC3E}">
        <p14:creationId xmlns:p14="http://schemas.microsoft.com/office/powerpoint/2010/main" val="146096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6A0ADB-C252-495A-AFA4-A240E07EF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Long Polling Demo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EAAA09-0D30-4FE3-B336-D42C8E4F4D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E83C5-938B-43E8-ABF2-83F0C3A886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61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8C83AB-257F-4E37-824B-742B6503C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509916"/>
          </a:xfrm>
        </p:spPr>
        <p:txBody>
          <a:bodyPr/>
          <a:lstStyle/>
          <a:p>
            <a:r>
              <a:rPr lang="en-US" sz="3100" b="1" dirty="0"/>
              <a:t>SSE</a:t>
            </a:r>
            <a:r>
              <a:rPr lang="en-US" sz="3100" dirty="0"/>
              <a:t> is a technology enabling a browser to receive automatic updates</a:t>
            </a:r>
            <a:br>
              <a:rPr lang="en-US" sz="3100" dirty="0"/>
            </a:br>
            <a:r>
              <a:rPr lang="en-US" sz="3100" dirty="0"/>
              <a:t>from a server via HTTP connection.</a:t>
            </a:r>
          </a:p>
          <a:p>
            <a:pPr lvl="1"/>
            <a:r>
              <a:rPr lang="en-US" sz="2900" dirty="0"/>
              <a:t>Client doesn’t have to make a request to check if updates are available</a:t>
            </a:r>
          </a:p>
          <a:p>
            <a:pPr lvl="1"/>
            <a:r>
              <a:rPr lang="en-US" sz="2900" dirty="0"/>
              <a:t>It is a </a:t>
            </a:r>
            <a:r>
              <a:rPr lang="en-US" sz="2900" b="1" dirty="0">
                <a:solidFill>
                  <a:srgbClr val="FF0000"/>
                </a:solidFill>
              </a:rPr>
              <a:t>one-way</a:t>
            </a:r>
            <a:r>
              <a:rPr lang="en-US" sz="2900" dirty="0"/>
              <a:t> channel</a:t>
            </a:r>
          </a:p>
          <a:p>
            <a:r>
              <a:rPr lang="en-US" sz="3100" dirty="0"/>
              <a:t>SSE requires an initial handshake</a:t>
            </a:r>
          </a:p>
          <a:p>
            <a:pPr lvl="1"/>
            <a:r>
              <a:rPr lang="en-US" sz="2900" dirty="0"/>
              <a:t>Server leaves the response open</a:t>
            </a:r>
          </a:p>
          <a:p>
            <a:pPr lvl="2"/>
            <a:r>
              <a:rPr lang="en-US" sz="2700" dirty="0"/>
              <a:t>Until there are no more events</a:t>
            </a:r>
          </a:p>
          <a:p>
            <a:pPr lvl="2"/>
            <a:r>
              <a:rPr lang="en-US" sz="2700" dirty="0"/>
              <a:t>Until the connection has been considered stale</a:t>
            </a:r>
          </a:p>
          <a:p>
            <a:pPr lvl="2"/>
            <a:r>
              <a:rPr lang="en-US" sz="2700" dirty="0"/>
              <a:t>Until the client explicitly closes the initial request</a:t>
            </a:r>
          </a:p>
          <a:p>
            <a:pPr lvl="1"/>
            <a:endParaRPr lang="en-US" sz="29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38A278-886A-47B0-BE7B-3BF0CC742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Server-Sent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D9A4F-DB36-4D9F-A608-B7634E8CFE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C91E6-8859-43D4-A5D1-CB3A7BDCE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01" y="2725615"/>
            <a:ext cx="5658002" cy="26988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21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6A0ADB-C252-495A-AFA4-A240E07EF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Server-Sent Events Demo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EAAA09-0D30-4FE3-B336-D42C8E4F4D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E83C5-938B-43E8-ABF2-83F0C3A886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6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679976-884C-462B-A3C1-D7D4A81729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83660" cy="5509916"/>
          </a:xfrm>
        </p:spPr>
        <p:txBody>
          <a:bodyPr/>
          <a:lstStyle/>
          <a:p>
            <a:r>
              <a:rPr lang="en-US" dirty="0"/>
              <a:t>WebSocket is a computer communication protocol</a:t>
            </a:r>
          </a:p>
          <a:p>
            <a:pPr lvl="1"/>
            <a:r>
              <a:rPr lang="en-US" dirty="0"/>
              <a:t>Provides full-duplex (two-way) communication channels</a:t>
            </a:r>
          </a:p>
          <a:p>
            <a:pPr lvl="1"/>
            <a:r>
              <a:rPr lang="en-US" dirty="0"/>
              <a:t>Channels are provided over a single TCP connection</a:t>
            </a:r>
          </a:p>
          <a:p>
            <a:r>
              <a:rPr lang="en-US" dirty="0"/>
              <a:t>WebSocket is different from HTTP, although they are compatible</a:t>
            </a:r>
          </a:p>
          <a:p>
            <a:pPr lvl="1"/>
            <a:r>
              <a:rPr lang="en-US" dirty="0"/>
              <a:t>Works over a standard connection (ws://) and SSL (wss://)</a:t>
            </a:r>
          </a:p>
          <a:p>
            <a:pPr lvl="1"/>
            <a:r>
              <a:rPr lang="en-US" dirty="0"/>
              <a:t>Supports HTTP proxies and intermediaries</a:t>
            </a:r>
          </a:p>
          <a:p>
            <a:pPr lvl="1"/>
            <a:r>
              <a:rPr lang="en-US" dirty="0"/>
              <a:t>WebSocket enables streams of messages on top of TCP</a:t>
            </a:r>
          </a:p>
          <a:p>
            <a:pPr lvl="1"/>
            <a:r>
              <a:rPr lang="en-US" dirty="0"/>
              <a:t>Supported in most modern browsers, nowadays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1405AE-7F82-4F8B-BF87-870F2C4FC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WebSocket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64F59-38A3-42A6-BDB4-2614A9A22E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7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25F76F-C97F-4777-A0EE-CAFDE11058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4190" cy="5201066"/>
          </a:xfrm>
        </p:spPr>
        <p:txBody>
          <a:bodyPr/>
          <a:lstStyle/>
          <a:p>
            <a:r>
              <a:rPr lang="en-US" sz="3100" dirty="0"/>
              <a:t>WebSocket introduces a whole new way of two-way communication</a:t>
            </a:r>
          </a:p>
          <a:p>
            <a:pPr lvl="1"/>
            <a:r>
              <a:rPr lang="en-US" sz="2900" dirty="0"/>
              <a:t>Two-way communication (browser-server) is certainly a convenience</a:t>
            </a:r>
          </a:p>
          <a:p>
            <a:r>
              <a:rPr lang="en-US" sz="3100" dirty="0"/>
              <a:t>Before WebSocket, this was achieved in a rather non-standardized way</a:t>
            </a:r>
          </a:p>
          <a:p>
            <a:pPr lvl="1"/>
            <a:r>
              <a:rPr lang="en-US" sz="2900" dirty="0"/>
              <a:t>Using stopgap technologies such as Comet, for example</a:t>
            </a:r>
          </a:p>
          <a:p>
            <a:r>
              <a:rPr lang="en-US" sz="3100" dirty="0"/>
              <a:t>WebSocket communication is initiated trough a casual handshake</a:t>
            </a:r>
          </a:p>
          <a:p>
            <a:endParaRPr lang="en-US" sz="3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3158F8-FB44-4658-9407-B247CC8B1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WebSocket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9ED0F-B458-4A5C-81A1-7B9406E5FB9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44F17-FC98-485D-B219-32224A4BB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95" y="4482129"/>
            <a:ext cx="4763110" cy="206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AD12CC-7E47-4604-A61D-7D76670FC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00561"/>
            <a:ext cx="5517841" cy="1432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36EBBB-4885-4D97-B22D-1551ACDA817B}"/>
              </a:ext>
            </a:extLst>
          </p:cNvPr>
          <p:cNvSpPr txBox="1"/>
          <p:nvPr/>
        </p:nvSpPr>
        <p:spPr>
          <a:xfrm>
            <a:off x="3917868" y="4482129"/>
            <a:ext cx="1637637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Client Request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71B632-EFD1-4AD5-BCCC-88F2BCB060D8}"/>
              </a:ext>
            </a:extLst>
          </p:cNvPr>
          <p:cNvSpPr txBox="1"/>
          <p:nvPr/>
        </p:nvSpPr>
        <p:spPr>
          <a:xfrm>
            <a:off x="9743881" y="4800556"/>
            <a:ext cx="1869960" cy="50754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Server Response</a:t>
            </a:r>
          </a:p>
        </p:txBody>
      </p:sp>
    </p:spTree>
    <p:extLst>
      <p:ext uri="{BB962C8B-B14F-4D97-AF65-F5344CB8AC3E}">
        <p14:creationId xmlns:p14="http://schemas.microsoft.com/office/powerpoint/2010/main" val="229621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274885"/>
            <a:ext cx="8723299" cy="53778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2200" b="1" noProof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6A0ADB-C252-495A-AFA4-A240E07EF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WebSockets</a:t>
            </a:r>
            <a:r>
              <a:rPr lang="en-US" dirty="0"/>
              <a:t> Demo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EAAA09-0D30-4FE3-B336-D42C8E4F4D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E83C5-938B-43E8-ABF2-83F0C3A886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46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407187-5923-479C-9E64-78A5751794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81436" cy="5201066"/>
          </a:xfrm>
        </p:spPr>
        <p:txBody>
          <a:bodyPr/>
          <a:lstStyle/>
          <a:p>
            <a:r>
              <a:rPr lang="en-US" sz="3200" noProof="1"/>
              <a:t>Remote Procedure Call is an interprocess communication technique</a:t>
            </a:r>
          </a:p>
          <a:p>
            <a:pPr lvl="1"/>
            <a:r>
              <a:rPr lang="en-US" sz="3000" dirty="0"/>
              <a:t>A software causes a procedure execution in a different address space</a:t>
            </a:r>
          </a:p>
          <a:p>
            <a:pPr lvl="1"/>
            <a:r>
              <a:rPr lang="en-US" sz="3000" dirty="0"/>
              <a:t>Uses the Client-Server model</a:t>
            </a:r>
          </a:p>
          <a:p>
            <a:pPr lvl="1"/>
            <a:r>
              <a:rPr lang="en-US" sz="3000" dirty="0"/>
              <a:t>Used for point-to-point communication between apps</a:t>
            </a:r>
          </a:p>
          <a:p>
            <a:pPr lvl="1"/>
            <a:r>
              <a:rPr lang="en-US" sz="3000" dirty="0"/>
              <a:t>Sometimes called a function call / subroutine call</a:t>
            </a:r>
          </a:p>
          <a:p>
            <a:r>
              <a:rPr lang="en-US" sz="3200" dirty="0"/>
              <a:t>Remote Procedure Calls are naturally synchronous</a:t>
            </a:r>
          </a:p>
          <a:p>
            <a:pPr lvl="1"/>
            <a:r>
              <a:rPr lang="en-US" sz="3000" dirty="0"/>
              <a:t>The Sender (Client) must wait for the Executor (Server)’s result</a:t>
            </a:r>
          </a:p>
          <a:p>
            <a:pPr lvl="1"/>
            <a:r>
              <a:rPr lang="en-US" sz="3000" dirty="0"/>
              <a:t>There are some ways of achieving concurrency though</a:t>
            </a:r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992853-74B9-41B7-8790-5858944C4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Procedure Call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89E94-7CDA-4B30-A1BC-7987BDC5E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FD42E3-EEF3-4852-BF4C-25E40BCA20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069082" cy="5201066"/>
          </a:xfrm>
        </p:spPr>
        <p:txBody>
          <a:bodyPr>
            <a:normAutofit/>
          </a:bodyPr>
          <a:lstStyle/>
          <a:p>
            <a:r>
              <a:rPr lang="en-US" sz="3000" dirty="0"/>
              <a:t>When making a RPC</a:t>
            </a:r>
          </a:p>
          <a:p>
            <a:pPr lvl="1"/>
            <a:r>
              <a:rPr lang="en-US" sz="2800" dirty="0"/>
              <a:t>Procedure name and parameters</a:t>
            </a:r>
            <a:br>
              <a:rPr lang="en-US" sz="2800" dirty="0"/>
            </a:br>
            <a:r>
              <a:rPr lang="en-US" sz="2800" dirty="0"/>
              <a:t>are transferred over the network</a:t>
            </a:r>
            <a:endParaRPr lang="bg-BG" sz="2800" dirty="0"/>
          </a:p>
          <a:p>
            <a:pPr lvl="2"/>
            <a:r>
              <a:rPr lang="en-US" sz="2600" dirty="0"/>
              <a:t>Serialized</a:t>
            </a:r>
          </a:p>
          <a:p>
            <a:pPr lvl="1"/>
            <a:r>
              <a:rPr lang="en-US" sz="2800" dirty="0"/>
              <a:t>Procedure is executed and</a:t>
            </a:r>
            <a:br>
              <a:rPr lang="en-US" sz="2800" dirty="0"/>
            </a:br>
            <a:r>
              <a:rPr lang="en-US" sz="2800" dirty="0"/>
              <a:t>produces results</a:t>
            </a:r>
          </a:p>
          <a:p>
            <a:pPr lvl="1"/>
            <a:r>
              <a:rPr lang="en-US" sz="2800" dirty="0"/>
              <a:t>Results are transferred back</a:t>
            </a:r>
          </a:p>
          <a:p>
            <a:pPr lvl="2"/>
            <a:r>
              <a:rPr lang="en-US" sz="2600" dirty="0"/>
              <a:t>Serialized</a:t>
            </a:r>
          </a:p>
          <a:p>
            <a:pPr lvl="1"/>
            <a:r>
              <a:rPr lang="en-US" sz="2800" dirty="0"/>
              <a:t>Execution process resumes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0C848A-1756-407C-BD8A-14EB26F14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Procedure Call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816AE-C0C1-4391-917A-C8F8848413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C39C82-3CB5-40C9-9E81-D323D06017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0"/>
          <a:stretch/>
        </p:blipFill>
        <p:spPr>
          <a:xfrm>
            <a:off x="6096000" y="1404031"/>
            <a:ext cx="6129021" cy="4993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6143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89EF5F-68BC-4AED-A08B-E51C24D8E3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A8A441-8F4E-454A-96C2-2D06FB0C48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Adding Real-Time functionality to your 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93F65-EDBC-49D4-BEC4-B3E50AEB8D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C07D8F-6A3E-43C1-AE40-7DA493F5FB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2" r="19191"/>
          <a:stretch/>
        </p:blipFill>
        <p:spPr>
          <a:xfrm>
            <a:off x="4433223" y="1864128"/>
            <a:ext cx="3325554" cy="1564872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285582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FA06E5-D06B-4CC5-AA43-59291BAB03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00" y="1196130"/>
            <a:ext cx="12001599" cy="5201066"/>
          </a:xfrm>
        </p:spPr>
        <p:txBody>
          <a:bodyPr>
            <a:normAutofit/>
          </a:bodyPr>
          <a:lstStyle/>
          <a:p>
            <a:r>
              <a:rPr lang="en-US" sz="3100" dirty="0"/>
              <a:t>ASP.NET Core </a:t>
            </a:r>
            <a:r>
              <a:rPr lang="en-US" sz="3100" dirty="0" err="1"/>
              <a:t>SignalR</a:t>
            </a:r>
            <a:r>
              <a:rPr lang="en-US" sz="3100" dirty="0"/>
              <a:t> is a library that simplifies adding RTC in web apps</a:t>
            </a:r>
          </a:p>
          <a:p>
            <a:pPr lvl="1"/>
            <a:r>
              <a:rPr lang="en-US" sz="2900" dirty="0"/>
              <a:t>RT functionality enables server content to be pushed to clients instantly</a:t>
            </a:r>
          </a:p>
          <a:p>
            <a:r>
              <a:rPr lang="en-US" sz="3100" dirty="0"/>
              <a:t>Good candidates for </a:t>
            </a:r>
            <a:r>
              <a:rPr lang="en-US" sz="3100" dirty="0" err="1"/>
              <a:t>SignalR</a:t>
            </a:r>
            <a:r>
              <a:rPr lang="en-US" sz="3100" dirty="0"/>
              <a:t> implementation include:</a:t>
            </a:r>
          </a:p>
          <a:p>
            <a:pPr lvl="1"/>
            <a:r>
              <a:rPr lang="en-US" sz="2900" dirty="0"/>
              <a:t>Apps that require high-frequency updates from the server</a:t>
            </a:r>
          </a:p>
          <a:p>
            <a:pPr lvl="2"/>
            <a:r>
              <a:rPr lang="en-US" sz="2700" dirty="0"/>
              <a:t>Gaming, Social Networks, Chat, Voting, Auction, Maps &amp; GPS etc.</a:t>
            </a:r>
          </a:p>
          <a:p>
            <a:pPr lvl="1"/>
            <a:r>
              <a:rPr lang="en-US" sz="2900" dirty="0"/>
              <a:t>Dashboards and monitoring apps – travel alerts, sales updates etc.</a:t>
            </a:r>
          </a:p>
          <a:p>
            <a:pPr lvl="1"/>
            <a:r>
              <a:rPr lang="en-US" sz="2900" dirty="0"/>
              <a:t>Collaborative apps – Agile apps, Team Meeting apps etc.</a:t>
            </a:r>
          </a:p>
          <a:p>
            <a:pPr lvl="1"/>
            <a:r>
              <a:rPr lang="en-US" sz="2900" dirty="0"/>
              <a:t>Apps that require notifications – Email, Chat, Social networks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974100-4F64-483B-887E-3D754700F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30A6A-2658-4B30-87F6-0974BF76161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2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E318E7-CD0A-4A7B-A18F-6D32E1793B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16606" cy="5201066"/>
          </a:xfrm>
        </p:spPr>
        <p:txBody>
          <a:bodyPr/>
          <a:lstStyle/>
          <a:p>
            <a:r>
              <a:rPr lang="en-US" sz="3200" dirty="0" err="1"/>
              <a:t>SignalR</a:t>
            </a:r>
            <a:r>
              <a:rPr lang="en-US" sz="3200" dirty="0"/>
              <a:t> provides API for creating server-to-client RPCs</a:t>
            </a:r>
          </a:p>
          <a:p>
            <a:pPr lvl="1"/>
            <a:r>
              <a:rPr lang="en-US" sz="3000" dirty="0"/>
              <a:t>The RPCs call JavaScript functions on clients and vice-versa</a:t>
            </a:r>
          </a:p>
          <a:p>
            <a:pPr lvl="1"/>
            <a:r>
              <a:rPr lang="en-US" sz="3000" dirty="0"/>
              <a:t>The RPCs are called from server-side .NET Code</a:t>
            </a:r>
          </a:p>
          <a:p>
            <a:r>
              <a:rPr lang="en-US" sz="3200" dirty="0"/>
              <a:t>Some of the core features of </a:t>
            </a:r>
            <a:r>
              <a:rPr lang="en-US" sz="3200" dirty="0" err="1"/>
              <a:t>SignalR</a:t>
            </a:r>
            <a:r>
              <a:rPr lang="en-US" sz="3200" dirty="0"/>
              <a:t> include:</a:t>
            </a:r>
          </a:p>
          <a:p>
            <a:pPr lvl="1"/>
            <a:r>
              <a:rPr lang="en-US" sz="3000" dirty="0"/>
              <a:t>Handling connection management automatically</a:t>
            </a:r>
          </a:p>
          <a:p>
            <a:pPr lvl="1"/>
            <a:r>
              <a:rPr lang="en-US" sz="3000" dirty="0"/>
              <a:t>Sending messages to all connected clients simultaneously (broadcast)</a:t>
            </a:r>
          </a:p>
          <a:p>
            <a:pPr lvl="1"/>
            <a:r>
              <a:rPr lang="en-US" sz="3000" dirty="0"/>
              <a:t>Sending messages to a specific client or group of clients</a:t>
            </a:r>
          </a:p>
          <a:p>
            <a:pPr lvl="1"/>
            <a:r>
              <a:rPr lang="en-US" sz="3000" dirty="0"/>
              <a:t>Scaling to handle increasing traffic (Azure </a:t>
            </a:r>
            <a:r>
              <a:rPr lang="en-US" sz="3000" dirty="0" err="1"/>
              <a:t>SignalR</a:t>
            </a:r>
            <a:r>
              <a:rPr lang="en-US" sz="3000" dirty="0"/>
              <a:t> Service)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9CE39-7DEF-4DBD-9216-092FFD11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068F1-4154-4E58-9514-CE9328BB46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5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FA0726-E414-4ED3-834A-EE484B9BA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42067"/>
          </a:xfrm>
        </p:spPr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supports 3 techniques for handling RTC</a:t>
            </a:r>
          </a:p>
          <a:p>
            <a:pPr lvl="1"/>
            <a:r>
              <a:rPr lang="en-US" dirty="0" err="1"/>
              <a:t>WebSockets</a:t>
            </a:r>
            <a:endParaRPr lang="en-US" dirty="0"/>
          </a:p>
          <a:p>
            <a:pPr lvl="1"/>
            <a:r>
              <a:rPr lang="en-US" dirty="0"/>
              <a:t>Server-Sent Events</a:t>
            </a:r>
          </a:p>
          <a:p>
            <a:pPr lvl="1"/>
            <a:r>
              <a:rPr lang="en-US" dirty="0"/>
              <a:t>Long Polling</a:t>
            </a:r>
          </a:p>
          <a:p>
            <a:pPr marL="0" indent="0">
              <a:buNone/>
            </a:pPr>
            <a:endParaRPr lang="bg-BG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SingalR</a:t>
            </a:r>
            <a:r>
              <a:rPr lang="en-US" dirty="0"/>
              <a:t> automatically chooses the best transport method</a:t>
            </a:r>
          </a:p>
          <a:p>
            <a:pPr lvl="1"/>
            <a:r>
              <a:rPr lang="en-US" dirty="0"/>
              <a:t>Chosen within the capabilities of the Server and Client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A7967F-7803-429D-BB40-5D2549636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397E4-9541-4320-A68F-4C736FE881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593EC2-D975-4AE1-893F-DB6D78AEA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781" y="1324827"/>
            <a:ext cx="6183369" cy="37593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01CCD5-4423-46F0-9287-BB9F8B4C0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0" y="3917157"/>
            <a:ext cx="4139419" cy="120643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097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284A54-6AA5-410D-9734-5BF06325D1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sz="3100" dirty="0" err="1"/>
              <a:t>SignalR</a:t>
            </a:r>
            <a:r>
              <a:rPr lang="en-US" sz="3100" dirty="0"/>
              <a:t> uses hubs to establish communication client &lt;–&gt; server</a:t>
            </a:r>
          </a:p>
          <a:p>
            <a:pPr lvl="1"/>
            <a:r>
              <a:rPr lang="en-US" sz="2900" dirty="0"/>
              <a:t>A hub is high-level pipeline</a:t>
            </a:r>
          </a:p>
          <a:p>
            <a:pPr lvl="1"/>
            <a:r>
              <a:rPr lang="en-US" sz="2900" dirty="0"/>
              <a:t>Allows a Client and Server to call methods on each other</a:t>
            </a:r>
          </a:p>
          <a:p>
            <a:r>
              <a:rPr lang="en-US" sz="3100" dirty="0"/>
              <a:t>Hubs call client-side code by sending messages</a:t>
            </a:r>
          </a:p>
          <a:p>
            <a:pPr lvl="1"/>
            <a:r>
              <a:rPr lang="en-US" sz="2900" dirty="0"/>
              <a:t>These messages contain the method name and the parameters</a:t>
            </a:r>
          </a:p>
          <a:p>
            <a:pPr lvl="1"/>
            <a:r>
              <a:rPr lang="en-US" sz="2900" dirty="0"/>
              <a:t>Objects sent as method parameters are deserialized</a:t>
            </a:r>
          </a:p>
          <a:p>
            <a:pPr lvl="1"/>
            <a:r>
              <a:rPr lang="en-US" sz="2900" dirty="0"/>
              <a:t>The client tries to find a method, matching the given name</a:t>
            </a:r>
          </a:p>
          <a:p>
            <a:pPr lvl="1"/>
            <a:r>
              <a:rPr lang="en-US" sz="2900" dirty="0"/>
              <a:t>When the Client finds the method, it passes the parameters to 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7A039-C5B5-41E1-A944-EAB72F281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r>
              <a:rPr lang="en-US" noProof="1"/>
              <a:t>SignalR Hubs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AAF49-3B10-4E16-9ADE-FA1235C291A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Graphic 4" descr="Network">
            <a:extLst>
              <a:ext uri="{FF2B5EF4-FFF2-40B4-BE49-F238E27FC236}">
                <a16:creationId xmlns:a16="http://schemas.microsoft.com/office/drawing/2014/main" id="{CA1C1FE6-61CE-491C-829E-D9024DB37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4203" y="1633285"/>
            <a:ext cx="1971562" cy="1971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A1DF21-B6ED-426F-9B60-87D84C594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690" y="4042007"/>
            <a:ext cx="1338075" cy="167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1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96D253-66FF-416A-9F5E-7FE99CEA45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/>
          </a:bodyPr>
          <a:lstStyle/>
          <a:p>
            <a:r>
              <a:rPr lang="en-US" dirty="0"/>
              <a:t>You can pass Strongly-typed parameters to methods</a:t>
            </a:r>
          </a:p>
          <a:p>
            <a:pPr lvl="1"/>
            <a:r>
              <a:rPr lang="en-US" dirty="0"/>
              <a:t>This enables model binding on the server and vice-versa</a:t>
            </a:r>
          </a:p>
          <a:p>
            <a:pPr lvl="1"/>
            <a:r>
              <a:rPr lang="en-US" dirty="0"/>
              <a:t>These parameters are deserialized, using a configured protocol</a:t>
            </a:r>
          </a:p>
          <a:p>
            <a:r>
              <a:rPr lang="en-US" dirty="0" err="1"/>
              <a:t>SignalR</a:t>
            </a:r>
            <a:r>
              <a:rPr lang="en-US" dirty="0"/>
              <a:t> provides 2 built-in hub protocols</a:t>
            </a:r>
          </a:p>
          <a:p>
            <a:pPr lvl="1"/>
            <a:r>
              <a:rPr lang="en-US" dirty="0"/>
              <a:t>A text protocol based on JSON</a:t>
            </a:r>
          </a:p>
          <a:p>
            <a:pPr lvl="1"/>
            <a:r>
              <a:rPr lang="en-US" dirty="0"/>
              <a:t>A binary protocol based on </a:t>
            </a:r>
            <a:r>
              <a:rPr lang="en-US" dirty="0" err="1"/>
              <a:t>MessagePack</a:t>
            </a:r>
            <a:endParaRPr lang="en-US" dirty="0"/>
          </a:p>
          <a:p>
            <a:pPr lvl="1"/>
            <a:r>
              <a:rPr lang="en-US" dirty="0" err="1"/>
              <a:t>MessagePack</a:t>
            </a:r>
            <a:r>
              <a:rPr lang="en-US" dirty="0"/>
              <a:t> generally creates smaller messages</a:t>
            </a:r>
          </a:p>
          <a:p>
            <a:pPr lvl="2"/>
            <a:r>
              <a:rPr lang="en-US" dirty="0"/>
              <a:t>Compared to the JSON format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53FD9E-1785-4638-9C7A-A3020180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r>
              <a:rPr lang="en-US" noProof="1"/>
              <a:t>SignalR Hubs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C6EAC-218C-462F-9A59-BE12A626266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291481-554F-4BF0-BB39-B617D9099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087" y="2602523"/>
            <a:ext cx="3213226" cy="32132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9D4A1B-F12B-46FA-B0FD-E1BB16A6F6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30"/>
          <a:stretch/>
        </p:blipFill>
        <p:spPr>
          <a:xfrm>
            <a:off x="7176740" y="5864899"/>
            <a:ext cx="4279636" cy="614143"/>
          </a:xfrm>
          <a:prstGeom prst="roundRect">
            <a:avLst>
              <a:gd name="adj" fmla="val 37296"/>
            </a:avLst>
          </a:prstGeom>
        </p:spPr>
      </p:pic>
    </p:spTree>
    <p:extLst>
      <p:ext uri="{BB962C8B-B14F-4D97-AF65-F5344CB8AC3E}">
        <p14:creationId xmlns:p14="http://schemas.microsoft.com/office/powerpoint/2010/main" val="5493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4C36E5-30DB-4FAF-81B7-F3B2D1718B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sz="3000" dirty="0" err="1"/>
              <a:t>MessagePack</a:t>
            </a:r>
            <a:r>
              <a:rPr lang="en-US" sz="3000" dirty="0"/>
              <a:t> is an efficient, binary serialization format</a:t>
            </a:r>
          </a:p>
          <a:p>
            <a:pPr lvl="1"/>
            <a:r>
              <a:rPr lang="en-US" sz="2800" dirty="0"/>
              <a:t>It’s like JSON, but fast and small</a:t>
            </a:r>
          </a:p>
          <a:p>
            <a:r>
              <a:rPr lang="en-US" sz="3000" dirty="0" err="1"/>
              <a:t>MessagePack</a:t>
            </a:r>
            <a:r>
              <a:rPr lang="en-US" sz="3000" dirty="0"/>
              <a:t> lets you exchange data among multiple languages</a:t>
            </a:r>
          </a:p>
          <a:p>
            <a:pPr lvl="1"/>
            <a:r>
              <a:rPr lang="en-US" sz="2800" dirty="0"/>
              <a:t>Small integers are encoded into a single byte</a:t>
            </a:r>
          </a:p>
          <a:p>
            <a:pPr lvl="1"/>
            <a:r>
              <a:rPr lang="en-US" sz="2800" dirty="0"/>
              <a:t>Typical short strings require only one extra byte</a:t>
            </a:r>
          </a:p>
          <a:p>
            <a:pPr lvl="2"/>
            <a:r>
              <a:rPr lang="en-US" sz="2600" dirty="0"/>
              <a:t>In addition to the strings themselves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CB6B5A-AE5D-4E4E-8418-C2C31154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MessagePack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CE4B7-ADC8-4549-BF10-1695B518FD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8D5DD-858D-48E0-9E1D-EAA5A3130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0" t="42433" r="7816"/>
          <a:stretch/>
        </p:blipFill>
        <p:spPr>
          <a:xfrm>
            <a:off x="6224953" y="4775200"/>
            <a:ext cx="5237827" cy="1723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0D978B-27A7-4F18-893F-01BF2F76C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5" r="6379" b="61791"/>
          <a:stretch/>
        </p:blipFill>
        <p:spPr>
          <a:xfrm>
            <a:off x="867695" y="5099866"/>
            <a:ext cx="5084411" cy="1073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3779F-3868-4138-AFE1-6353D1EB8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481" y="2680583"/>
            <a:ext cx="2014634" cy="2014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9E8DA1-B54D-4D3B-B762-5AF9B7858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345" y="1252447"/>
            <a:ext cx="1348153" cy="134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8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8426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11874D-11FC-4D8C-A79B-A1B49BA87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71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bg1"/>
                </a:solidFill>
              </a:rPr>
              <a:t>SignalR</a:t>
            </a:r>
            <a:r>
              <a:rPr lang="en-US" sz="3200" noProof="1"/>
              <a:t> </a:t>
            </a:r>
            <a:r>
              <a:rPr lang="en-US" sz="3200" b="1" noProof="1">
                <a:solidFill>
                  <a:schemeClr val="bg1"/>
                </a:solidFill>
              </a:rPr>
              <a:t>Hubs</a:t>
            </a:r>
            <a:r>
              <a:rPr lang="en-US" sz="3200" noProof="1"/>
              <a:t> </a:t>
            </a:r>
            <a:r>
              <a:rPr lang="en-US" sz="3200" b="1" noProof="1">
                <a:solidFill>
                  <a:schemeClr val="bg1"/>
                </a:solidFill>
              </a:rPr>
              <a:t>API</a:t>
            </a:r>
            <a:r>
              <a:rPr lang="en-US" sz="3200" noProof="1"/>
              <a:t> provides a </a:t>
            </a:r>
            <a:r>
              <a:rPr lang="en-US" sz="3200" b="1" noProof="1">
                <a:solidFill>
                  <a:schemeClr val="bg1"/>
                </a:solidFill>
              </a:rPr>
              <a:t>Hub</a:t>
            </a:r>
            <a:r>
              <a:rPr lang="en-US" sz="3200" noProof="1"/>
              <a:t> class for applications to consume</a:t>
            </a:r>
          </a:p>
          <a:p>
            <a:pPr lvl="1"/>
            <a:r>
              <a:rPr lang="en-US" sz="3000" noProof="1"/>
              <a:t>The </a:t>
            </a:r>
            <a:r>
              <a:rPr lang="en-US" sz="3000" b="1" noProof="1">
                <a:solidFill>
                  <a:schemeClr val="bg1"/>
                </a:solidFill>
              </a:rPr>
              <a:t>Hub</a:t>
            </a:r>
            <a:r>
              <a:rPr lang="en-US" sz="3000" noProof="1"/>
              <a:t> class manages connections, groups, messaging</a:t>
            </a:r>
          </a:p>
          <a:p>
            <a:pPr lvl="1"/>
            <a:r>
              <a:rPr lang="en-US" sz="3000" noProof="1"/>
              <a:t>It also automatically manages the </a:t>
            </a:r>
            <a:r>
              <a:rPr lang="en-US" sz="3000" b="1" noProof="1">
                <a:solidFill>
                  <a:schemeClr val="bg1"/>
                </a:solidFill>
              </a:rPr>
              <a:t>Identity</a:t>
            </a:r>
            <a:r>
              <a:rPr lang="en-US" sz="3000" noProof="1"/>
              <a:t> system</a:t>
            </a:r>
          </a:p>
          <a:p>
            <a:pPr lvl="1"/>
            <a:r>
              <a:rPr lang="en-US" sz="3000" noProof="1"/>
              <a:t>This provides convenience and comfort when developing Hubs</a:t>
            </a:r>
          </a:p>
          <a:p>
            <a:r>
              <a:rPr lang="en-US" sz="3200" noProof="1"/>
              <a:t>The </a:t>
            </a:r>
            <a:r>
              <a:rPr lang="en-US" sz="3200" b="1" noProof="1">
                <a:solidFill>
                  <a:schemeClr val="bg1"/>
                </a:solidFill>
              </a:rPr>
              <a:t>Hub</a:t>
            </a:r>
            <a:r>
              <a:rPr lang="en-US" sz="3200" noProof="1"/>
              <a:t> class contains several helpful members</a:t>
            </a:r>
          </a:p>
          <a:p>
            <a:pPr lvl="1"/>
            <a:r>
              <a:rPr lang="en-US" sz="3000" noProof="1"/>
              <a:t>The Hub </a:t>
            </a:r>
            <a:r>
              <a:rPr lang="en-US" sz="3000" b="1" noProof="1">
                <a:solidFill>
                  <a:schemeClr val="bg1"/>
                </a:solidFill>
              </a:rPr>
              <a:t>Context</a:t>
            </a:r>
            <a:r>
              <a:rPr lang="en-US" sz="3000" noProof="1"/>
              <a:t>, The Hub </a:t>
            </a:r>
            <a:r>
              <a:rPr lang="en-US" sz="3000" b="1" noProof="1">
                <a:solidFill>
                  <a:schemeClr val="bg1"/>
                </a:solidFill>
              </a:rPr>
              <a:t>Clients</a:t>
            </a:r>
            <a:r>
              <a:rPr lang="en-US" sz="3000" noProof="1"/>
              <a:t>, The Group </a:t>
            </a:r>
            <a:r>
              <a:rPr lang="en-US" sz="3000" b="1" noProof="1">
                <a:solidFill>
                  <a:schemeClr val="bg1"/>
                </a:solidFill>
              </a:rPr>
              <a:t>Manager</a:t>
            </a:r>
          </a:p>
          <a:p>
            <a:r>
              <a:rPr lang="en-US" sz="3200" noProof="1"/>
              <a:t>The </a:t>
            </a:r>
            <a:r>
              <a:rPr lang="en-US" sz="3200" b="1" noProof="1">
                <a:solidFill>
                  <a:schemeClr val="bg1"/>
                </a:solidFill>
              </a:rPr>
              <a:t>Hub</a:t>
            </a:r>
            <a:r>
              <a:rPr lang="en-US" sz="3200" noProof="1"/>
              <a:t> class contains methods for capturing Connection </a:t>
            </a:r>
            <a:r>
              <a:rPr lang="en-US" sz="3200" b="1" noProof="1">
                <a:solidFill>
                  <a:schemeClr val="bg1"/>
                </a:solidFill>
              </a:rPr>
              <a:t>events</a:t>
            </a:r>
          </a:p>
          <a:p>
            <a:pPr lvl="1"/>
            <a:r>
              <a:rPr lang="en-US" sz="3000" b="1" noProof="1">
                <a:solidFill>
                  <a:schemeClr val="bg1"/>
                </a:solidFill>
              </a:rPr>
              <a:t>OnConnectedAsync()</a:t>
            </a:r>
            <a:r>
              <a:rPr lang="en-US" sz="3000" noProof="1"/>
              <a:t> &amp; </a:t>
            </a:r>
            <a:r>
              <a:rPr lang="en-US" sz="3000" b="1" noProof="1">
                <a:solidFill>
                  <a:schemeClr val="bg1"/>
                </a:solidFill>
              </a:rPr>
              <a:t>OnDisconnectedAsync()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54C922-FC62-4DBA-B4A2-E6390063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DF173-1981-4221-AC14-346A9E8A4E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21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11874D-11FC-4D8C-A79B-A1B49BA87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406898"/>
          </a:xfrm>
        </p:spPr>
        <p:txBody>
          <a:bodyPr>
            <a:normAutofit/>
          </a:bodyPr>
          <a:lstStyle/>
          <a:p>
            <a:r>
              <a:rPr lang="en-US" sz="3200" noProof="1"/>
              <a:t>The </a:t>
            </a:r>
            <a:r>
              <a:rPr lang="en-US" sz="3200" b="1" noProof="1">
                <a:solidFill>
                  <a:schemeClr val="bg1"/>
                </a:solidFill>
              </a:rPr>
              <a:t>Hub Context </a:t>
            </a:r>
            <a:r>
              <a:rPr lang="en-US" sz="3200" noProof="1"/>
              <a:t>is represented by the </a:t>
            </a:r>
            <a:r>
              <a:rPr lang="en-US" sz="3200" b="1" noProof="1">
                <a:solidFill>
                  <a:schemeClr val="bg1"/>
                </a:solidFill>
              </a:rPr>
              <a:t>Context</a:t>
            </a:r>
            <a:r>
              <a:rPr lang="en-US" sz="3200" noProof="1"/>
              <a:t> property</a:t>
            </a:r>
          </a:p>
          <a:p>
            <a:pPr lvl="1"/>
            <a:r>
              <a:rPr lang="en-US" sz="2800" noProof="1"/>
              <a:t>It contains properties with information about the connection</a:t>
            </a:r>
          </a:p>
          <a:p>
            <a:r>
              <a:rPr lang="en-US" sz="3000" noProof="1"/>
              <a:t>The most important properties provided by the </a:t>
            </a:r>
            <a:r>
              <a:rPr lang="en-US" sz="3000" b="1" noProof="1">
                <a:solidFill>
                  <a:schemeClr val="bg1"/>
                </a:solidFill>
              </a:rPr>
              <a:t>Context</a:t>
            </a:r>
            <a:r>
              <a:rPr lang="en-US" sz="3000" noProof="1"/>
              <a:t> are: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ConnectionId</a:t>
            </a:r>
            <a:r>
              <a:rPr lang="en-US" sz="2800" noProof="1"/>
              <a:t> – Gets the unique Id for the connection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UserIdentifier</a:t>
            </a:r>
            <a:r>
              <a:rPr lang="en-US" sz="2800" noProof="1"/>
              <a:t> – Gets the user identifier – </a:t>
            </a:r>
            <a:r>
              <a:rPr lang="en-US" sz="2800" b="1" noProof="1">
                <a:solidFill>
                  <a:schemeClr val="bg1"/>
                </a:solidFill>
              </a:rPr>
              <a:t>ClaimTypes</a:t>
            </a:r>
            <a:r>
              <a:rPr lang="en-US" sz="2800" noProof="1"/>
              <a:t>.</a:t>
            </a:r>
            <a:r>
              <a:rPr lang="en-US" sz="2800" b="1" noProof="1">
                <a:solidFill>
                  <a:schemeClr val="bg1"/>
                </a:solidFill>
              </a:rPr>
              <a:t>NameIdentifier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User</a:t>
            </a:r>
            <a:r>
              <a:rPr lang="en-US" sz="2800" noProof="1"/>
              <a:t> – Gets the </a:t>
            </a:r>
            <a:r>
              <a:rPr lang="en-US" sz="2800" b="1" noProof="1">
                <a:solidFill>
                  <a:schemeClr val="bg1"/>
                </a:solidFill>
              </a:rPr>
              <a:t>ClaimsPrincipal</a:t>
            </a:r>
            <a:r>
              <a:rPr lang="en-US" sz="2800" noProof="1"/>
              <a:t> associated with the current user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Items</a:t>
            </a:r>
            <a:r>
              <a:rPr lang="en-US" sz="2800" noProof="1"/>
              <a:t> – Gets a </a:t>
            </a:r>
            <a:r>
              <a:rPr lang="en-US" sz="2800" b="1" noProof="1">
                <a:solidFill>
                  <a:schemeClr val="bg1"/>
                </a:solidFill>
              </a:rPr>
              <a:t>key-value-pair</a:t>
            </a:r>
            <a:r>
              <a:rPr lang="en-US" sz="2800" noProof="1"/>
              <a:t> collection, used for data sharing</a:t>
            </a:r>
          </a:p>
          <a:p>
            <a:r>
              <a:rPr lang="en-US" sz="3000" noProof="1"/>
              <a:t>The </a:t>
            </a:r>
            <a:r>
              <a:rPr lang="en-US" sz="3000" b="1" noProof="1">
                <a:solidFill>
                  <a:schemeClr val="bg1"/>
                </a:solidFill>
              </a:rPr>
              <a:t>Context</a:t>
            </a:r>
            <a:r>
              <a:rPr lang="en-US" sz="3000" noProof="1"/>
              <a:t> also holds the methods </a:t>
            </a:r>
            <a:r>
              <a:rPr lang="en-US" sz="3000" b="1" noProof="1">
                <a:solidFill>
                  <a:schemeClr val="bg1"/>
                </a:solidFill>
              </a:rPr>
              <a:t>GetHttpContext</a:t>
            </a:r>
            <a:r>
              <a:rPr lang="en-US" sz="3000" noProof="1"/>
              <a:t> and </a:t>
            </a:r>
            <a:r>
              <a:rPr lang="en-US" sz="3000" b="1" noProof="1">
                <a:solidFill>
                  <a:schemeClr val="bg1"/>
                </a:solidFill>
              </a:rPr>
              <a:t>Abort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54C922-FC62-4DBA-B4A2-E6390063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DF173-1981-4221-AC14-346A9E8A4E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11874D-11FC-4D8C-A79B-A1B49BA87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406898"/>
          </a:xfrm>
        </p:spPr>
        <p:txBody>
          <a:bodyPr>
            <a:normAutofit/>
          </a:bodyPr>
          <a:lstStyle/>
          <a:p>
            <a:r>
              <a:rPr lang="en-US" sz="3200" noProof="1"/>
              <a:t>The </a:t>
            </a:r>
            <a:r>
              <a:rPr lang="en-US" sz="3200" b="1" noProof="1">
                <a:solidFill>
                  <a:schemeClr val="bg1"/>
                </a:solidFill>
              </a:rPr>
              <a:t>Hub Clients </a:t>
            </a:r>
            <a:r>
              <a:rPr lang="en-US" sz="3200" noProof="1"/>
              <a:t>is represented by the </a:t>
            </a:r>
            <a:r>
              <a:rPr lang="en-US" sz="3200" b="1" noProof="1">
                <a:solidFill>
                  <a:schemeClr val="bg1"/>
                </a:solidFill>
              </a:rPr>
              <a:t>Clients </a:t>
            </a:r>
            <a:r>
              <a:rPr lang="en-US" sz="3200" noProof="1"/>
              <a:t>property</a:t>
            </a:r>
          </a:p>
          <a:p>
            <a:pPr lvl="1"/>
            <a:r>
              <a:rPr lang="en-US" sz="2800" noProof="1"/>
              <a:t>It contains properties for communication between server and client</a:t>
            </a:r>
          </a:p>
          <a:p>
            <a:r>
              <a:rPr lang="en-US" sz="3000" noProof="1"/>
              <a:t>The most important members provided by the </a:t>
            </a:r>
            <a:r>
              <a:rPr lang="en-US" sz="3000" b="1" noProof="1">
                <a:solidFill>
                  <a:schemeClr val="bg1"/>
                </a:solidFill>
              </a:rPr>
              <a:t>Clients</a:t>
            </a:r>
            <a:r>
              <a:rPr lang="en-US" sz="3000" noProof="1"/>
              <a:t> are: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All</a:t>
            </a:r>
            <a:r>
              <a:rPr lang="en-US" sz="2800" noProof="1"/>
              <a:t> – Calls a method on </a:t>
            </a:r>
            <a:r>
              <a:rPr lang="en-US" sz="2800" b="1" noProof="1">
                <a:solidFill>
                  <a:schemeClr val="bg1"/>
                </a:solidFill>
              </a:rPr>
              <a:t>all</a:t>
            </a:r>
            <a:r>
              <a:rPr lang="en-US" sz="2800" noProof="1"/>
              <a:t> connected clients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Caller</a:t>
            </a:r>
            <a:r>
              <a:rPr lang="en-US" sz="2800" noProof="1"/>
              <a:t> – Calls a method on the </a:t>
            </a:r>
            <a:r>
              <a:rPr lang="en-US" sz="2800" b="1" noProof="1">
                <a:solidFill>
                  <a:schemeClr val="bg1"/>
                </a:solidFill>
              </a:rPr>
              <a:t>client</a:t>
            </a:r>
            <a:r>
              <a:rPr lang="en-US" sz="2800" noProof="1"/>
              <a:t> that </a:t>
            </a:r>
            <a:r>
              <a:rPr lang="en-US" sz="2800" b="1" noProof="1">
                <a:solidFill>
                  <a:schemeClr val="bg1"/>
                </a:solidFill>
              </a:rPr>
              <a:t>invoked</a:t>
            </a:r>
            <a:r>
              <a:rPr lang="en-US" sz="2800" noProof="1"/>
              <a:t> the </a:t>
            </a:r>
            <a:r>
              <a:rPr lang="en-US" sz="2800" b="1" noProof="1">
                <a:solidFill>
                  <a:schemeClr val="bg1"/>
                </a:solidFill>
              </a:rPr>
              <a:t>hub method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Others</a:t>
            </a:r>
            <a:r>
              <a:rPr lang="en-US" sz="2800" noProof="1"/>
              <a:t> – Calls a method on all connected clients </a:t>
            </a:r>
            <a:r>
              <a:rPr lang="en-US" sz="2800" b="1" noProof="1">
                <a:solidFill>
                  <a:schemeClr val="bg1"/>
                </a:solidFill>
              </a:rPr>
              <a:t>except</a:t>
            </a:r>
            <a:r>
              <a:rPr lang="en-US" sz="2800" noProof="1"/>
              <a:t> the </a:t>
            </a:r>
            <a:r>
              <a:rPr lang="en-US" sz="2800" b="1" noProof="1">
                <a:solidFill>
                  <a:schemeClr val="bg1"/>
                </a:solidFill>
              </a:rPr>
              <a:t>caller client</a:t>
            </a:r>
          </a:p>
          <a:p>
            <a:r>
              <a:rPr lang="en-US" sz="3000" noProof="1"/>
              <a:t>The </a:t>
            </a:r>
            <a:r>
              <a:rPr lang="en-US" sz="3000" b="1" noProof="1">
                <a:solidFill>
                  <a:schemeClr val="bg1"/>
                </a:solidFill>
              </a:rPr>
              <a:t>Clients</a:t>
            </a:r>
            <a:r>
              <a:rPr lang="en-US" sz="3000" noProof="1"/>
              <a:t> also holds many other methods for </a:t>
            </a:r>
            <a:r>
              <a:rPr lang="en-US" sz="3000" b="1" noProof="1">
                <a:solidFill>
                  <a:schemeClr val="bg1"/>
                </a:solidFill>
              </a:rPr>
              <a:t>filtering clients</a:t>
            </a:r>
          </a:p>
          <a:p>
            <a:pPr lvl="1"/>
            <a:r>
              <a:rPr lang="en-US" sz="2800" noProof="1"/>
              <a:t>These methods helps specify </a:t>
            </a:r>
            <a:r>
              <a:rPr lang="en-US" sz="2800" b="1" noProof="1">
                <a:solidFill>
                  <a:schemeClr val="bg1"/>
                </a:solidFill>
              </a:rPr>
              <a:t>particular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54C922-FC62-4DBA-B4A2-E6390063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DF173-1981-4221-AC14-346A9E8A4E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65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11874D-11FC-4D8C-A79B-A1B49BA87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406898"/>
          </a:xfrm>
        </p:spPr>
        <p:txBody>
          <a:bodyPr>
            <a:normAutofit/>
          </a:bodyPr>
          <a:lstStyle/>
          <a:p>
            <a:r>
              <a:rPr lang="en-US" sz="3200" noProof="1"/>
              <a:t>The </a:t>
            </a:r>
            <a:r>
              <a:rPr lang="en-US" sz="3200" b="1" noProof="1">
                <a:solidFill>
                  <a:schemeClr val="bg1"/>
                </a:solidFill>
              </a:rPr>
              <a:t>Hub Clients </a:t>
            </a:r>
            <a:r>
              <a:rPr lang="en-US" sz="3200" noProof="1"/>
              <a:t>is represented by the </a:t>
            </a:r>
            <a:r>
              <a:rPr lang="en-US" sz="3200" b="1" noProof="1">
                <a:solidFill>
                  <a:schemeClr val="bg1"/>
                </a:solidFill>
              </a:rPr>
              <a:t>Clients </a:t>
            </a:r>
            <a:r>
              <a:rPr lang="en-US" sz="3200" noProof="1"/>
              <a:t>property</a:t>
            </a:r>
          </a:p>
          <a:p>
            <a:pPr lvl="1"/>
            <a:r>
              <a:rPr lang="en-US" sz="2800" noProof="1"/>
              <a:t>It contains properties for communication between server and client</a:t>
            </a:r>
          </a:p>
          <a:p>
            <a:r>
              <a:rPr lang="en-US" sz="3000" noProof="1"/>
              <a:t>The most important members provided by the </a:t>
            </a:r>
            <a:r>
              <a:rPr lang="en-US" sz="3000" b="1" noProof="1">
                <a:solidFill>
                  <a:schemeClr val="bg1"/>
                </a:solidFill>
              </a:rPr>
              <a:t>Clients</a:t>
            </a:r>
            <a:r>
              <a:rPr lang="en-US" sz="3000" noProof="1"/>
              <a:t> are: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All</a:t>
            </a:r>
            <a:r>
              <a:rPr lang="en-US" sz="2800" noProof="1"/>
              <a:t> – Calls a method on </a:t>
            </a:r>
            <a:r>
              <a:rPr lang="en-US" sz="2800" b="1" noProof="1">
                <a:solidFill>
                  <a:schemeClr val="bg1"/>
                </a:solidFill>
              </a:rPr>
              <a:t>all</a:t>
            </a:r>
            <a:r>
              <a:rPr lang="en-US" sz="2800" noProof="1"/>
              <a:t> connected clients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Caller</a:t>
            </a:r>
            <a:r>
              <a:rPr lang="en-US" sz="2800" noProof="1"/>
              <a:t> – Calls a method on the </a:t>
            </a:r>
            <a:r>
              <a:rPr lang="en-US" sz="2800" b="1" noProof="1">
                <a:solidFill>
                  <a:schemeClr val="bg1"/>
                </a:solidFill>
              </a:rPr>
              <a:t>client</a:t>
            </a:r>
            <a:r>
              <a:rPr lang="en-US" sz="2800" noProof="1"/>
              <a:t> that </a:t>
            </a:r>
            <a:r>
              <a:rPr lang="en-US" sz="2800" b="1" noProof="1">
                <a:solidFill>
                  <a:schemeClr val="bg1"/>
                </a:solidFill>
              </a:rPr>
              <a:t>invoked</a:t>
            </a:r>
            <a:r>
              <a:rPr lang="en-US" sz="2800" noProof="1"/>
              <a:t> the </a:t>
            </a:r>
            <a:r>
              <a:rPr lang="en-US" sz="2800" b="1" noProof="1">
                <a:solidFill>
                  <a:schemeClr val="bg1"/>
                </a:solidFill>
              </a:rPr>
              <a:t>hub method</a:t>
            </a:r>
          </a:p>
          <a:p>
            <a:pPr lvl="1"/>
            <a:r>
              <a:rPr lang="en-US" sz="2800" b="1" noProof="1">
                <a:solidFill>
                  <a:schemeClr val="bg1"/>
                </a:solidFill>
              </a:rPr>
              <a:t>Others</a:t>
            </a:r>
            <a:r>
              <a:rPr lang="en-US" sz="2800" noProof="1"/>
              <a:t> – Calls a method on all connected clients </a:t>
            </a:r>
            <a:r>
              <a:rPr lang="en-US" sz="2800" b="1" noProof="1">
                <a:solidFill>
                  <a:schemeClr val="bg1"/>
                </a:solidFill>
              </a:rPr>
              <a:t>except</a:t>
            </a:r>
            <a:r>
              <a:rPr lang="en-US" sz="2800" noProof="1"/>
              <a:t> the </a:t>
            </a:r>
            <a:r>
              <a:rPr lang="en-US" sz="2800" b="1" noProof="1">
                <a:solidFill>
                  <a:schemeClr val="bg1"/>
                </a:solidFill>
              </a:rPr>
              <a:t>caller client</a:t>
            </a:r>
          </a:p>
          <a:p>
            <a:r>
              <a:rPr lang="en-US" sz="3000" noProof="1"/>
              <a:t>The </a:t>
            </a:r>
            <a:r>
              <a:rPr lang="en-US" sz="3000" b="1" noProof="1">
                <a:solidFill>
                  <a:schemeClr val="bg1"/>
                </a:solidFill>
              </a:rPr>
              <a:t>Clients</a:t>
            </a:r>
            <a:r>
              <a:rPr lang="en-US" sz="3000" noProof="1"/>
              <a:t> also holds many other methods for </a:t>
            </a:r>
            <a:r>
              <a:rPr lang="en-US" sz="3000" b="1" noProof="1">
                <a:solidFill>
                  <a:schemeClr val="bg1"/>
                </a:solidFill>
              </a:rPr>
              <a:t>filtering clients</a:t>
            </a:r>
          </a:p>
          <a:p>
            <a:pPr lvl="1"/>
            <a:r>
              <a:rPr lang="en-US" sz="2800" noProof="1"/>
              <a:t>These methods helps specify </a:t>
            </a:r>
            <a:r>
              <a:rPr lang="en-US" sz="2800" b="1" noProof="1">
                <a:solidFill>
                  <a:schemeClr val="bg1"/>
                </a:solidFill>
              </a:rPr>
              <a:t>particular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54C922-FC62-4DBA-B4A2-E6390063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DF173-1981-4221-AC14-346A9E8A4E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29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11874D-11FC-4D8C-A79B-A1B49BA87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406898"/>
          </a:xfrm>
        </p:spPr>
        <p:txBody>
          <a:bodyPr>
            <a:normAutofit/>
          </a:bodyPr>
          <a:lstStyle/>
          <a:p>
            <a:r>
              <a:rPr lang="en-US" sz="3200" noProof="1"/>
              <a:t>The </a:t>
            </a:r>
            <a:r>
              <a:rPr lang="en-US" sz="3200" b="1" noProof="1">
                <a:solidFill>
                  <a:schemeClr val="bg1"/>
                </a:solidFill>
              </a:rPr>
              <a:t>Group Manager </a:t>
            </a:r>
            <a:r>
              <a:rPr lang="en-US" sz="3200" noProof="1"/>
              <a:t>is represented by the </a:t>
            </a:r>
            <a:r>
              <a:rPr lang="en-US" sz="3200" b="1" noProof="1">
                <a:solidFill>
                  <a:schemeClr val="bg1"/>
                </a:solidFill>
              </a:rPr>
              <a:t>Groups </a:t>
            </a:r>
            <a:r>
              <a:rPr lang="en-US" sz="3200" noProof="1"/>
              <a:t>property</a:t>
            </a:r>
          </a:p>
          <a:p>
            <a:pPr lvl="1"/>
            <a:r>
              <a:rPr lang="en-US" sz="2800" noProof="1"/>
              <a:t>It contains properties for managing client clustering</a:t>
            </a:r>
          </a:p>
          <a:p>
            <a:pPr lvl="1"/>
            <a:r>
              <a:rPr lang="en-US" sz="2800" noProof="1"/>
              <a:t>You can add </a:t>
            </a:r>
            <a:r>
              <a:rPr lang="en-US" sz="2800" b="1" noProof="1">
                <a:solidFill>
                  <a:schemeClr val="bg1"/>
                </a:solidFill>
              </a:rPr>
              <a:t>Clients</a:t>
            </a:r>
            <a:r>
              <a:rPr lang="en-US" sz="2800" noProof="1"/>
              <a:t> to a specific </a:t>
            </a:r>
            <a:r>
              <a:rPr lang="en-US" sz="2800" b="1" noProof="1">
                <a:solidFill>
                  <a:schemeClr val="bg1"/>
                </a:solidFill>
              </a:rPr>
              <a:t>Group</a:t>
            </a:r>
          </a:p>
          <a:p>
            <a:pPr lvl="2"/>
            <a:r>
              <a:rPr lang="en-US" sz="2600" noProof="1"/>
              <a:t>Using </a:t>
            </a:r>
            <a:r>
              <a:rPr lang="en-US" sz="2600" b="1" noProof="1">
                <a:solidFill>
                  <a:schemeClr val="bg1"/>
                </a:solidFill>
              </a:rPr>
              <a:t>AddToGroupAsync()</a:t>
            </a:r>
            <a:endParaRPr lang="en-US" sz="2600" noProof="1"/>
          </a:p>
          <a:p>
            <a:pPr lvl="1"/>
            <a:r>
              <a:rPr lang="en-US" sz="2800" noProof="1"/>
              <a:t>You can remove </a:t>
            </a:r>
            <a:r>
              <a:rPr lang="en-US" sz="2800" b="1" noProof="1">
                <a:solidFill>
                  <a:schemeClr val="bg1"/>
                </a:solidFill>
              </a:rPr>
              <a:t>Clients</a:t>
            </a:r>
            <a:r>
              <a:rPr lang="en-US" sz="2800" noProof="1"/>
              <a:t> from a specific </a:t>
            </a:r>
            <a:r>
              <a:rPr lang="en-US" sz="2800" b="1" noProof="1">
                <a:solidFill>
                  <a:schemeClr val="bg1"/>
                </a:solidFill>
              </a:rPr>
              <a:t>Group</a:t>
            </a:r>
          </a:p>
          <a:p>
            <a:pPr lvl="2"/>
            <a:r>
              <a:rPr lang="en-US" sz="2600" noProof="1"/>
              <a:t>Using </a:t>
            </a:r>
            <a:r>
              <a:rPr lang="en-US" sz="2600" b="1" noProof="1">
                <a:solidFill>
                  <a:schemeClr val="bg1"/>
                </a:solidFill>
              </a:rPr>
              <a:t>RemoveFromGroupAsync()</a:t>
            </a:r>
          </a:p>
          <a:p>
            <a:r>
              <a:rPr lang="en-US" sz="3000" b="1" noProof="1">
                <a:solidFill>
                  <a:schemeClr val="bg1"/>
                </a:solidFill>
              </a:rPr>
              <a:t>Grouping Clients </a:t>
            </a:r>
            <a:r>
              <a:rPr lang="en-US" sz="3000" noProof="1"/>
              <a:t>helps you </a:t>
            </a:r>
            <a:r>
              <a:rPr lang="en-US" sz="3000" b="1" noProof="1">
                <a:solidFill>
                  <a:schemeClr val="bg1"/>
                </a:solidFill>
              </a:rPr>
              <a:t>broadcast</a:t>
            </a:r>
            <a:r>
              <a:rPr lang="en-US" sz="3000" noProof="1"/>
              <a:t> messages to specific auditories</a:t>
            </a:r>
          </a:p>
          <a:p>
            <a:pPr lvl="1"/>
            <a:r>
              <a:rPr lang="en-US" sz="2800" noProof="1"/>
              <a:t>In real-time apps, it is rarely needed to broadcast a message to all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54C922-FC62-4DBA-B4A2-E6390063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r>
              <a:rPr lang="en-US" dirty="0" err="1"/>
              <a:t>SignalR</a:t>
            </a:r>
            <a:r>
              <a:rPr lang="en-US" dirty="0"/>
              <a:t> Hubs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DF173-1981-4221-AC14-346A9E8A4E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Graphic 5" descr="Meeting">
            <a:extLst>
              <a:ext uri="{FF2B5EF4-FFF2-40B4-BE49-F238E27FC236}">
                <a16:creationId xmlns:a16="http://schemas.microsoft.com/office/drawing/2014/main" id="{608A6F48-B294-4CCD-A41D-59E0F3F76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0808" y="1443404"/>
            <a:ext cx="3971192" cy="397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4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6A0ADB-C252-495A-AFA4-A240E07EF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r>
              <a:rPr lang="en-US" dirty="0" err="1"/>
              <a:t>SignalR</a:t>
            </a:r>
            <a:r>
              <a:rPr lang="en-US" dirty="0"/>
              <a:t> Demo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EAAA09-0D30-4FE3-B336-D42C8E4F4D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E83C5-938B-43E8-ABF2-83F0C3A886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01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2C4282-83B2-4DE6-8572-1AD12B729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Including SignalR in ASP.NET Core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41112C-EEF9-4D30-977D-46308BDB12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Creating a very simplistic Chat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1D161-40BC-4537-84C1-07E8520F55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5D0FA4-283E-4265-8023-2F93CAA88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44" y="687968"/>
            <a:ext cx="7347912" cy="38576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9446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2932A-E4D7-42B8-A1C4-49060A44C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268315"/>
          </a:xfrm>
        </p:spPr>
        <p:txBody>
          <a:bodyPr/>
          <a:lstStyle/>
          <a:p>
            <a:r>
              <a:rPr lang="en-US" sz="3000" dirty="0"/>
              <a:t>Let’s create a simple Chat application in ASP.NET Core</a:t>
            </a:r>
          </a:p>
          <a:p>
            <a:pPr lvl="1"/>
            <a:r>
              <a:rPr lang="en-US" sz="2800" dirty="0"/>
              <a:t>The app will let users type a username and sent a message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6A234-DAFD-497E-97AA-7AD42E3A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</a:t>
            </a:r>
            <a:r>
              <a:rPr lang="en-US" dirty="0" err="1"/>
              <a:t>SignalR</a:t>
            </a:r>
            <a:r>
              <a:rPr lang="en-US" dirty="0"/>
              <a:t>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F6DB-51D7-4D50-B18F-35A1C8620E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2685B-C245-46D7-ABB6-9DCD930C3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3" t="31077"/>
          <a:stretch/>
        </p:blipFill>
        <p:spPr>
          <a:xfrm>
            <a:off x="321187" y="2464440"/>
            <a:ext cx="8700917" cy="205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8F784C-E291-4F4B-9069-17B32B0BB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813" y="4668716"/>
            <a:ext cx="8614599" cy="180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9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2932A-E4D7-42B8-A1C4-49060A44C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1931427"/>
          </a:xfrm>
        </p:spPr>
        <p:txBody>
          <a:bodyPr/>
          <a:lstStyle/>
          <a:p>
            <a:r>
              <a:rPr lang="en-US" sz="3000" dirty="0"/>
              <a:t>Let’s create a simple Chat application in ASP.NET Core</a:t>
            </a:r>
          </a:p>
          <a:p>
            <a:pPr lvl="1"/>
            <a:r>
              <a:rPr lang="en-US" sz="2800" dirty="0"/>
              <a:t>Create an empty project</a:t>
            </a:r>
          </a:p>
          <a:p>
            <a:pPr lvl="1"/>
            <a:r>
              <a:rPr lang="en-US" sz="2800" dirty="0"/>
              <a:t>In Solution Explorer, Right-click on the project, Add -&gt; Client-Side Library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6A234-DAFD-497E-97AA-7AD42E3A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</a:t>
            </a:r>
            <a:r>
              <a:rPr lang="en-US" dirty="0" err="1"/>
              <a:t>SignalR</a:t>
            </a:r>
            <a:r>
              <a:rPr lang="en-US" dirty="0"/>
              <a:t>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F6DB-51D7-4D50-B18F-35A1C8620E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F5EE19-8E8A-4044-A174-4F0E968A0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90" y="2973130"/>
            <a:ext cx="5081839" cy="3578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F62507-B2B2-43CF-91E4-9314D6BEA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871" y="2973130"/>
            <a:ext cx="5081837" cy="356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2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2932A-E4D7-42B8-A1C4-49060A44C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98106"/>
          </a:xfrm>
        </p:spPr>
        <p:txBody>
          <a:bodyPr/>
          <a:lstStyle/>
          <a:p>
            <a:r>
              <a:rPr lang="en-US" sz="3000" dirty="0"/>
              <a:t>Let’s create a simple Chat application in ASP.NET Core</a:t>
            </a:r>
          </a:p>
          <a:p>
            <a:pPr lvl="1"/>
            <a:r>
              <a:rPr lang="en-US" sz="2800" dirty="0"/>
              <a:t>Create a </a:t>
            </a:r>
            <a:r>
              <a:rPr lang="en-US" sz="2800" b="1" dirty="0">
                <a:solidFill>
                  <a:schemeClr val="bg1"/>
                </a:solidFill>
              </a:rPr>
              <a:t>Hubs</a:t>
            </a:r>
            <a:r>
              <a:rPr lang="en-US" sz="2800" dirty="0"/>
              <a:t> folder in the project, and create a </a:t>
            </a:r>
            <a:r>
              <a:rPr lang="en-US" sz="2800" b="1" dirty="0" err="1">
                <a:solidFill>
                  <a:schemeClr val="bg1"/>
                </a:solidFill>
              </a:rPr>
              <a:t>ChatHub.cs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/>
              <a:t>class file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The </a:t>
            </a:r>
            <a:r>
              <a:rPr lang="en-US" sz="2800" dirty="0" err="1"/>
              <a:t>ChatHub</a:t>
            </a:r>
            <a:r>
              <a:rPr lang="en-US" sz="2800" dirty="0"/>
              <a:t> class inherits from the </a:t>
            </a:r>
            <a:r>
              <a:rPr lang="en-US" sz="2800" dirty="0" err="1"/>
              <a:t>SignalR</a:t>
            </a:r>
            <a:r>
              <a:rPr lang="en-US" sz="2800" dirty="0"/>
              <a:t> Hub class</a:t>
            </a:r>
          </a:p>
          <a:p>
            <a:pPr lvl="2"/>
            <a:r>
              <a:rPr lang="en-US" sz="2600" dirty="0"/>
              <a:t>The Hub class manages connections, groups and messaging</a:t>
            </a:r>
          </a:p>
          <a:p>
            <a:pPr lvl="1"/>
            <a:r>
              <a:rPr lang="en-US" sz="2800" dirty="0"/>
              <a:t>The </a:t>
            </a:r>
            <a:r>
              <a:rPr lang="en-US" sz="2800" dirty="0" err="1"/>
              <a:t>SendMessage</a:t>
            </a:r>
            <a:r>
              <a:rPr lang="en-US" sz="2800" dirty="0"/>
              <a:t> method can be called by any connected client</a:t>
            </a:r>
          </a:p>
          <a:p>
            <a:pPr lvl="2"/>
            <a:r>
              <a:rPr lang="en-US" sz="2600" dirty="0"/>
              <a:t>It sends the received message to all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6A234-DAFD-497E-97AA-7AD42E3A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Including </a:t>
            </a:r>
            <a:r>
              <a:rPr lang="en-US" dirty="0" err="1"/>
              <a:t>SignalR</a:t>
            </a:r>
            <a:r>
              <a:rPr lang="en-US" dirty="0"/>
              <a:t>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F6DB-51D7-4D50-B18F-35A1C8620E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195D586-978A-405D-A4D2-93CBAF2960FD}"/>
              </a:ext>
            </a:extLst>
          </p:cNvPr>
          <p:cNvSpPr txBox="1">
            <a:spLocks/>
          </p:cNvSpPr>
          <p:nvPr/>
        </p:nvSpPr>
        <p:spPr>
          <a:xfrm>
            <a:off x="919020" y="2379031"/>
            <a:ext cx="7539180" cy="18339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ChatHub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: Hub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async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Task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SendMessage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(string user, string message)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await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Clients.All.SendAsync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ReceiveMessage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", user, message);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08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B50AC2-48B3-4D56-ACD2-37116CF435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Real-Time Applications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113EF2-3DE2-4701-9614-727803236E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1DB9E-4605-4404-90FC-FBA398D7F1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5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2932A-E4D7-42B8-A1C4-49060A44C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98106"/>
          </a:xfrm>
        </p:spPr>
        <p:txBody>
          <a:bodyPr>
            <a:normAutofit/>
          </a:bodyPr>
          <a:lstStyle/>
          <a:p>
            <a:r>
              <a:rPr lang="en-US" sz="3400" dirty="0" err="1"/>
              <a:t>SignalR</a:t>
            </a:r>
            <a:r>
              <a:rPr lang="en-US" sz="3400" dirty="0"/>
              <a:t> code is asynchronous to ensure maximum scalability</a:t>
            </a:r>
          </a:p>
          <a:p>
            <a:pPr lvl="1"/>
            <a:r>
              <a:rPr lang="en-US" sz="3200" dirty="0"/>
              <a:t>Use await when calling </a:t>
            </a:r>
            <a:r>
              <a:rPr lang="en-US" sz="3200" dirty="0" err="1"/>
              <a:t>async</a:t>
            </a:r>
            <a:r>
              <a:rPr lang="en-US" sz="3200" dirty="0"/>
              <a:t> methods that depend on the Hub</a:t>
            </a:r>
          </a:p>
          <a:p>
            <a:pPr lvl="1"/>
            <a:r>
              <a:rPr lang="en-US" sz="3200" dirty="0" err="1"/>
              <a:t>Async</a:t>
            </a:r>
            <a:r>
              <a:rPr lang="en-US" sz="3200" dirty="0"/>
              <a:t> methods can fail if the hub method completes first</a:t>
            </a:r>
          </a:p>
          <a:p>
            <a:r>
              <a:rPr lang="en-US" sz="3400" dirty="0"/>
              <a:t>Hub methods can return any type and receive any parameters</a:t>
            </a:r>
          </a:p>
          <a:p>
            <a:pPr lvl="1"/>
            <a:r>
              <a:rPr lang="en-US" sz="3200" dirty="0" err="1"/>
              <a:t>SignalR</a:t>
            </a:r>
            <a:r>
              <a:rPr lang="en-US" sz="3200" dirty="0"/>
              <a:t> handles serialization and deserialization</a:t>
            </a:r>
          </a:p>
          <a:p>
            <a:r>
              <a:rPr lang="en-US" sz="3400" dirty="0"/>
              <a:t>Hubs are transient</a:t>
            </a:r>
          </a:p>
          <a:p>
            <a:pPr lvl="1"/>
            <a:r>
              <a:rPr lang="en-US" sz="3200" dirty="0"/>
              <a:t>Don’t store state in a property on the hub class</a:t>
            </a:r>
          </a:p>
          <a:p>
            <a:pPr lvl="1"/>
            <a:r>
              <a:rPr lang="en-US" sz="3200" dirty="0"/>
              <a:t>Every hub method call is executed on a new hub instance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6A234-DAFD-497E-97AA-7AD42E3A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F6DB-51D7-4D50-B18F-35A1C8620E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2932A-E4D7-42B8-A1C4-49060A44C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98106"/>
          </a:xfrm>
        </p:spPr>
        <p:txBody>
          <a:bodyPr/>
          <a:lstStyle/>
          <a:p>
            <a:r>
              <a:rPr lang="en-US" sz="3000" dirty="0"/>
              <a:t>Let’s create a simple Chat application in ASP.NET Core</a:t>
            </a:r>
          </a:p>
          <a:p>
            <a:pPr lvl="1"/>
            <a:r>
              <a:rPr lang="en-US" sz="2800" dirty="0"/>
              <a:t>Configuring </a:t>
            </a:r>
            <a:r>
              <a:rPr lang="en-US" sz="2800" b="1" dirty="0" err="1">
                <a:solidFill>
                  <a:schemeClr val="bg1"/>
                </a:solidFill>
              </a:rPr>
              <a:t>SignalR</a:t>
            </a:r>
            <a:r>
              <a:rPr lang="en-US" sz="2800" dirty="0"/>
              <a:t> in your application is pretty simple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6A234-DAFD-497E-97AA-7AD42E3A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Including </a:t>
            </a:r>
            <a:r>
              <a:rPr lang="en-US" dirty="0" err="1"/>
              <a:t>SignalR</a:t>
            </a:r>
            <a:r>
              <a:rPr lang="en-US" dirty="0"/>
              <a:t>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F6DB-51D7-4D50-B18F-35A1C8620E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9508EC-6478-445C-A4AC-C41895C1D007}"/>
              </a:ext>
            </a:extLst>
          </p:cNvPr>
          <p:cNvSpPr txBox="1">
            <a:spLocks/>
          </p:cNvSpPr>
          <p:nvPr/>
        </p:nvSpPr>
        <p:spPr>
          <a:xfrm>
            <a:off x="919019" y="2379031"/>
            <a:ext cx="10414265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Startup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ConfigureServices(IServiceCollection services)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services.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AddSignalR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Configure(IApplicationBuilder app, IHostingEnvironment env)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app.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UseSignalR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(routes =&gt; routes.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MapHub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ChatHub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/chat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"));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//Configure ChatHub endpoint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865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2932A-E4D7-42B8-A1C4-49060A44C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186590"/>
          </a:xfrm>
        </p:spPr>
        <p:txBody>
          <a:bodyPr/>
          <a:lstStyle/>
          <a:p>
            <a:r>
              <a:rPr lang="en-US" sz="3000" noProof="1"/>
              <a:t>Let’s create a simple Chat application in ASP.NET Core</a:t>
            </a:r>
          </a:p>
          <a:p>
            <a:pPr lvl="1"/>
            <a:r>
              <a:rPr lang="en-US" sz="2800" noProof="1"/>
              <a:t>Now the client-side </a:t>
            </a:r>
            <a:r>
              <a:rPr lang="en-US" sz="2800" b="1" noProof="1">
                <a:solidFill>
                  <a:schemeClr val="bg1"/>
                </a:solidFill>
              </a:rPr>
              <a:t>SignalR</a:t>
            </a:r>
            <a:r>
              <a:rPr lang="en-US" sz="2800" noProof="1"/>
              <a:t>. Replace the content of </a:t>
            </a:r>
            <a:r>
              <a:rPr lang="en-US" sz="2800" b="1" noProof="1">
                <a:solidFill>
                  <a:schemeClr val="bg1"/>
                </a:solidFill>
              </a:rPr>
              <a:t>Pages</a:t>
            </a:r>
            <a:r>
              <a:rPr lang="en-US" sz="2800" noProof="1"/>
              <a:t>/</a:t>
            </a:r>
            <a:r>
              <a:rPr lang="en-US" sz="2800" b="1" noProof="1">
                <a:solidFill>
                  <a:schemeClr val="bg1"/>
                </a:solidFill>
              </a:rPr>
              <a:t>Index</a:t>
            </a:r>
            <a:r>
              <a:rPr lang="en-US" sz="2800" noProof="1"/>
              <a:t>.</a:t>
            </a:r>
            <a:r>
              <a:rPr lang="en-US" sz="2800" b="1" noProof="1">
                <a:solidFill>
                  <a:schemeClr val="bg1"/>
                </a:solidFill>
              </a:rPr>
              <a:t>cshtml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6A234-DAFD-497E-97AA-7AD42E3A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Including </a:t>
            </a:r>
            <a:r>
              <a:rPr lang="en-US" dirty="0" err="1"/>
              <a:t>SignalR</a:t>
            </a:r>
            <a:r>
              <a:rPr lang="en-US" dirty="0"/>
              <a:t>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F6DB-51D7-4D50-B18F-35A1C8620E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F5A9A6E-CDD0-491B-BD70-6A353BB39ED4}"/>
              </a:ext>
            </a:extLst>
          </p:cNvPr>
          <p:cNvSpPr txBox="1">
            <a:spLocks/>
          </p:cNvSpPr>
          <p:nvPr/>
        </p:nvSpPr>
        <p:spPr>
          <a:xfrm>
            <a:off x="2005490" y="2382715"/>
            <a:ext cx="8181020" cy="4142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@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page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&lt;div class="container"&gt;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&lt;div class="input-holder"&gt;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&lt;div id="username-holder" class="d-flex justify-content-start"&gt;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&lt;/div&gt;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&lt;div id="message-holder" class="mt-3 d-flex justify-content-start"&gt;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&lt;/div&gt;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&lt;/div&gt;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hr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style="height: 5px;" class="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bg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-dark" /&gt;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&lt;div id="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messagesList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&lt;/div&gt;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&lt;/div&gt;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&lt;script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src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="~/lib/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signalr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/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dist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/browser/signalr.js"&gt;&lt;/script&gt;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&lt;script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src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="~/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js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/chat.js"&gt;&lt;/script&gt;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3848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2932A-E4D7-42B8-A1C4-49060A44C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186590"/>
          </a:xfrm>
        </p:spPr>
        <p:txBody>
          <a:bodyPr/>
          <a:lstStyle/>
          <a:p>
            <a:r>
              <a:rPr lang="en-US" sz="3000" noProof="1"/>
              <a:t>Let’s create a simple Chat application in ASP.NET Core</a:t>
            </a:r>
          </a:p>
          <a:p>
            <a:pPr lvl="1"/>
            <a:r>
              <a:rPr lang="en-US" sz="2800" noProof="1"/>
              <a:t>Now the client-side </a:t>
            </a:r>
            <a:r>
              <a:rPr lang="en-US" sz="2800" b="1" noProof="1">
                <a:solidFill>
                  <a:schemeClr val="bg1"/>
                </a:solidFill>
              </a:rPr>
              <a:t>SignalR</a:t>
            </a:r>
            <a:r>
              <a:rPr lang="en-US" sz="2800" noProof="1"/>
              <a:t>. Replace the content of </a:t>
            </a:r>
            <a:r>
              <a:rPr lang="en-US" sz="2800" b="1" noProof="1">
                <a:solidFill>
                  <a:schemeClr val="bg1"/>
                </a:solidFill>
              </a:rPr>
              <a:t>Pages</a:t>
            </a:r>
            <a:r>
              <a:rPr lang="en-US" sz="2800" noProof="1"/>
              <a:t>/</a:t>
            </a:r>
            <a:r>
              <a:rPr lang="en-US" sz="2800" b="1" noProof="1">
                <a:solidFill>
                  <a:schemeClr val="bg1"/>
                </a:solidFill>
              </a:rPr>
              <a:t>Index</a:t>
            </a:r>
            <a:r>
              <a:rPr lang="en-US" sz="2800" noProof="1"/>
              <a:t>.</a:t>
            </a:r>
            <a:r>
              <a:rPr lang="en-US" sz="2800" b="1" noProof="1">
                <a:solidFill>
                  <a:schemeClr val="bg1"/>
                </a:solidFill>
              </a:rPr>
              <a:t>cshtml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6A234-DAFD-497E-97AA-7AD42E3A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Including </a:t>
            </a:r>
            <a:r>
              <a:rPr lang="en-US" dirty="0" err="1"/>
              <a:t>SignalR</a:t>
            </a:r>
            <a:r>
              <a:rPr lang="en-US" dirty="0"/>
              <a:t>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F6DB-51D7-4D50-B18F-35A1C8620E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F5A9A6E-CDD0-491B-BD70-6A353BB39ED4}"/>
              </a:ext>
            </a:extLst>
          </p:cNvPr>
          <p:cNvSpPr txBox="1">
            <a:spLocks/>
          </p:cNvSpPr>
          <p:nvPr/>
        </p:nvSpPr>
        <p:spPr>
          <a:xfrm>
            <a:off x="964100" y="3332687"/>
            <a:ext cx="10263799" cy="32189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&lt;div class="input-holder"&gt;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&lt;div id="username-holder" class="d-flex justify-content-start"&gt;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&lt;h4&gt;Username: &lt;/h4&gt;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&lt;input class="ml-4 pl-3" type="text" id="userInput" placeholder="Username..." /&gt;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&lt;/div&gt;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&lt;div id="message-holder" class="mt-3 d-flex justify-content-start"&gt;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&lt;h4&gt;Message &lt;/h4&gt;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&lt;input class="w-75 ml-4 pl-3" type="text" id="messageInput" placeholder="Message..." /&gt;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&lt;button id="sendButton" class="ml-4 btn btn-dark"&gt;&lt;h5&gt;Send&lt;/h5&gt;&lt;/button&gt;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&lt;/div&gt;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&lt;/div&gt;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93208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2932A-E4D7-42B8-A1C4-49060A44C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1740506"/>
          </a:xfrm>
        </p:spPr>
        <p:txBody>
          <a:bodyPr>
            <a:normAutofit/>
          </a:bodyPr>
          <a:lstStyle/>
          <a:p>
            <a:r>
              <a:rPr lang="en-US" sz="3000" noProof="1"/>
              <a:t>Let’s create a simple </a:t>
            </a:r>
            <a:r>
              <a:rPr lang="en-US" sz="3000" b="1" noProof="1">
                <a:solidFill>
                  <a:schemeClr val="bg1"/>
                </a:solidFill>
              </a:rPr>
              <a:t>Chat</a:t>
            </a:r>
            <a:r>
              <a:rPr lang="en-US" sz="3000" noProof="1"/>
              <a:t> application in </a:t>
            </a:r>
            <a:r>
              <a:rPr lang="en-US" sz="3000" b="1" noProof="1">
                <a:solidFill>
                  <a:schemeClr val="bg1"/>
                </a:solidFill>
              </a:rPr>
              <a:t>ASP.NET</a:t>
            </a:r>
            <a:r>
              <a:rPr lang="en-US" sz="3000" b="1" noProof="1"/>
              <a:t> </a:t>
            </a:r>
            <a:r>
              <a:rPr lang="en-US" sz="3000" b="1" noProof="1">
                <a:solidFill>
                  <a:schemeClr val="bg1"/>
                </a:solidFill>
              </a:rPr>
              <a:t>Core</a:t>
            </a:r>
          </a:p>
          <a:p>
            <a:pPr lvl="1"/>
            <a:r>
              <a:rPr lang="en-US" sz="2800" noProof="1"/>
              <a:t>Now for the cherry of the cake – the </a:t>
            </a:r>
            <a:r>
              <a:rPr lang="en-US" sz="2800" b="1" noProof="1">
                <a:solidFill>
                  <a:schemeClr val="bg1"/>
                </a:solidFill>
              </a:rPr>
              <a:t>JavaScript</a:t>
            </a:r>
            <a:r>
              <a:rPr lang="en-US" sz="2800" noProof="1"/>
              <a:t> (Client) code</a:t>
            </a:r>
          </a:p>
          <a:p>
            <a:pPr lvl="1"/>
            <a:r>
              <a:rPr lang="en-US" sz="2800" noProof="1"/>
              <a:t>Create a </a:t>
            </a:r>
            <a:r>
              <a:rPr lang="en-US" sz="2800" b="1" noProof="1">
                <a:solidFill>
                  <a:schemeClr val="bg1"/>
                </a:solidFill>
              </a:rPr>
              <a:t>chat.js</a:t>
            </a:r>
            <a:r>
              <a:rPr lang="en-US" sz="2800" noProof="1"/>
              <a:t> file in the </a:t>
            </a:r>
            <a:r>
              <a:rPr lang="en-US" sz="2800" b="1" noProof="1">
                <a:solidFill>
                  <a:schemeClr val="bg1"/>
                </a:solidFill>
              </a:rPr>
              <a:t>wwwroot/js</a:t>
            </a:r>
            <a:r>
              <a:rPr lang="en-US" sz="2800" noProof="1"/>
              <a:t> folder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6A234-DAFD-497E-97AA-7AD42E3A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Including </a:t>
            </a:r>
            <a:r>
              <a:rPr lang="en-US" dirty="0" err="1"/>
              <a:t>SignalR</a:t>
            </a:r>
            <a:r>
              <a:rPr lang="en-US" dirty="0"/>
              <a:t>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F6DB-51D7-4D50-B18F-35A1C8620E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F5A9A6E-CDD0-491B-BD70-6A353BB39ED4}"/>
              </a:ext>
            </a:extLst>
          </p:cNvPr>
          <p:cNvSpPr txBox="1">
            <a:spLocks/>
          </p:cNvSpPr>
          <p:nvPr/>
        </p:nvSpPr>
        <p:spPr>
          <a:xfrm>
            <a:off x="436623" y="3257395"/>
            <a:ext cx="11318754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var connection = 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signalR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HubConnectionBuilder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withUrl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/chat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").build();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The Receive Message Client event. This will trigger, when the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Back-End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calls the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ReceiveMessage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method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connection.on("ReceiveMessage", function (user, message) { ... });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//An error handler for connection errors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connection.start().catch(function (err)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console.error(err.toString());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The Send Message DOM event. This will trigger the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Back-End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SendMessage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method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document.getElementById("sendButton").addEventListener("click", function (event) { ... });</a:t>
            </a:r>
          </a:p>
        </p:txBody>
      </p:sp>
    </p:spTree>
    <p:extLst>
      <p:ext uri="{BB962C8B-B14F-4D97-AF65-F5344CB8AC3E}">
        <p14:creationId xmlns:p14="http://schemas.microsoft.com/office/powerpoint/2010/main" val="393582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2932A-E4D7-42B8-A1C4-49060A44C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703013"/>
          </a:xfrm>
        </p:spPr>
        <p:txBody>
          <a:bodyPr>
            <a:normAutofit/>
          </a:bodyPr>
          <a:lstStyle/>
          <a:p>
            <a:r>
              <a:rPr lang="en-US" sz="3000" noProof="1"/>
              <a:t>Let’s create a simple </a:t>
            </a:r>
            <a:r>
              <a:rPr lang="en-US" sz="3000" b="1" noProof="1">
                <a:solidFill>
                  <a:schemeClr val="bg1"/>
                </a:solidFill>
              </a:rPr>
              <a:t>Chat</a:t>
            </a:r>
            <a:r>
              <a:rPr lang="en-US" sz="3000" noProof="1"/>
              <a:t> application in </a:t>
            </a:r>
            <a:r>
              <a:rPr lang="en-US" sz="3000" b="1" noProof="1">
                <a:solidFill>
                  <a:schemeClr val="bg1"/>
                </a:solidFill>
              </a:rPr>
              <a:t>ASP.NET</a:t>
            </a:r>
            <a:r>
              <a:rPr lang="en-US" sz="3000" b="1" noProof="1"/>
              <a:t> </a:t>
            </a:r>
            <a:r>
              <a:rPr lang="en-US" sz="3000" b="1" noProof="1">
                <a:solidFill>
                  <a:schemeClr val="bg1"/>
                </a:solidFill>
              </a:rPr>
              <a:t>Core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6A234-DAFD-497E-97AA-7AD42E3A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Including </a:t>
            </a:r>
            <a:r>
              <a:rPr lang="en-US" dirty="0" err="1"/>
              <a:t>SignalR</a:t>
            </a:r>
            <a:r>
              <a:rPr lang="en-US" dirty="0"/>
              <a:t>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F6DB-51D7-4D50-B18F-35A1C8620E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F5A9A6E-CDD0-491B-BD70-6A353BB39ED4}"/>
              </a:ext>
            </a:extLst>
          </p:cNvPr>
          <p:cNvSpPr txBox="1">
            <a:spLocks/>
          </p:cNvSpPr>
          <p:nvPr/>
        </p:nvSpPr>
        <p:spPr>
          <a:xfrm>
            <a:off x="319453" y="1747176"/>
            <a:ext cx="9653954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connection.on("ReceiveMessage", function (user, message)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msg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message.replace(/&amp;/g, "&amp;amp;").replace(/&lt;/g, "&amp;lt;").replace(/&gt;/g, "&amp;gt;");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encodedMsg = 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 +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+ 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]: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 +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msg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messageElement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document.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createElement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h3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messageElement.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textContent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encodedMsg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document.getElementById("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messagesList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appendChild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(messageElement);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});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45EBF3-D55C-4FA0-8A1C-BD8EEE5C6F9D}"/>
              </a:ext>
            </a:extLst>
          </p:cNvPr>
          <p:cNvSpPr txBox="1">
            <a:spLocks/>
          </p:cNvSpPr>
          <p:nvPr/>
        </p:nvSpPr>
        <p:spPr>
          <a:xfrm>
            <a:off x="319453" y="4489621"/>
            <a:ext cx="9028831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document.getElementById("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sendButton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addEventListener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click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", function (event)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user = document.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getElementById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userInput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value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message = document.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getElementById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messageInput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value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connection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invoke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SendMessage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", user, message).catch(function (err)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return console.error(err.toString());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event.preventDefault();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09501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82932A-E4D7-42B8-A1C4-49060A44C2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3569307"/>
          </a:xfrm>
        </p:spPr>
        <p:txBody>
          <a:bodyPr>
            <a:normAutofit/>
          </a:bodyPr>
          <a:lstStyle/>
          <a:p>
            <a:r>
              <a:rPr lang="en-US" sz="3000" noProof="1"/>
              <a:t>Let’s create a simple </a:t>
            </a:r>
            <a:r>
              <a:rPr lang="en-US" sz="3000" b="1" noProof="1">
                <a:solidFill>
                  <a:schemeClr val="bg1"/>
                </a:solidFill>
              </a:rPr>
              <a:t>Chat</a:t>
            </a:r>
            <a:r>
              <a:rPr lang="en-US" sz="3000" noProof="1"/>
              <a:t> application in </a:t>
            </a:r>
            <a:r>
              <a:rPr lang="en-US" sz="3000" b="1" noProof="1">
                <a:solidFill>
                  <a:schemeClr val="bg1"/>
                </a:solidFill>
              </a:rPr>
              <a:t>ASP.NET</a:t>
            </a:r>
            <a:r>
              <a:rPr lang="en-US" sz="3000" b="1" noProof="1"/>
              <a:t> </a:t>
            </a:r>
            <a:r>
              <a:rPr lang="en-US" sz="3000" b="1" noProof="1">
                <a:solidFill>
                  <a:schemeClr val="bg1"/>
                </a:solidFill>
              </a:rPr>
              <a:t>Core</a:t>
            </a:r>
          </a:p>
          <a:p>
            <a:r>
              <a:rPr lang="en-US" sz="3000" noProof="1"/>
              <a:t>Test it out</a:t>
            </a:r>
          </a:p>
          <a:p>
            <a:pPr lvl="1"/>
            <a:r>
              <a:rPr lang="en-US" sz="2800" noProof="1"/>
              <a:t>Run the app</a:t>
            </a:r>
          </a:p>
          <a:p>
            <a:pPr lvl="1"/>
            <a:r>
              <a:rPr lang="en-US" sz="2800" noProof="1"/>
              <a:t>Open </a:t>
            </a:r>
            <a:r>
              <a:rPr lang="en-US" sz="2800" b="1" noProof="1">
                <a:solidFill>
                  <a:schemeClr val="bg1"/>
                </a:solidFill>
              </a:rPr>
              <a:t>2 browser instances</a:t>
            </a:r>
            <a:r>
              <a:rPr lang="en-US" sz="2800" noProof="1"/>
              <a:t> on the </a:t>
            </a:r>
            <a:r>
              <a:rPr lang="en-US" sz="2800" b="1" noProof="1">
                <a:solidFill>
                  <a:schemeClr val="bg1"/>
                </a:solidFill>
              </a:rPr>
              <a:t>URL</a:t>
            </a:r>
            <a:r>
              <a:rPr lang="en-US" sz="2800" noProof="1"/>
              <a:t> of the app</a:t>
            </a:r>
          </a:p>
          <a:p>
            <a:pPr lvl="1"/>
            <a:r>
              <a:rPr lang="en-US" sz="2800" noProof="1"/>
              <a:t>Enter a </a:t>
            </a:r>
            <a:r>
              <a:rPr lang="en-US" sz="2800" b="1" noProof="1">
                <a:solidFill>
                  <a:schemeClr val="bg1"/>
                </a:solidFill>
              </a:rPr>
              <a:t>Username</a:t>
            </a:r>
            <a:r>
              <a:rPr lang="en-US" sz="2800" noProof="1"/>
              <a:t> and a </a:t>
            </a:r>
            <a:r>
              <a:rPr lang="en-US" sz="2800" b="1" noProof="1">
                <a:solidFill>
                  <a:schemeClr val="bg1"/>
                </a:solidFill>
              </a:rPr>
              <a:t>Message</a:t>
            </a:r>
            <a:r>
              <a:rPr lang="en-US" sz="2800" noProof="1"/>
              <a:t>,</a:t>
            </a:r>
            <a:r>
              <a:rPr lang="en-US" sz="2800" b="1" noProof="1">
                <a:solidFill>
                  <a:schemeClr val="bg1"/>
                </a:solidFill>
              </a:rPr>
              <a:t> </a:t>
            </a:r>
            <a:r>
              <a:rPr lang="en-US" sz="2800" noProof="1"/>
              <a:t>on one of the browsers, and </a:t>
            </a:r>
            <a:r>
              <a:rPr lang="en-US" sz="2800" b="1" noProof="1">
                <a:solidFill>
                  <a:schemeClr val="bg1"/>
                </a:solidFill>
              </a:rPr>
              <a:t>send</a:t>
            </a:r>
            <a:r>
              <a:rPr lang="en-US" sz="2800" noProof="1"/>
              <a:t> it</a:t>
            </a:r>
          </a:p>
          <a:p>
            <a:pPr lvl="1"/>
            <a:r>
              <a:rPr lang="en-US" sz="2800" noProof="1"/>
              <a:t>Check the other one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26A234-DAFD-497E-97AA-7AD42E3A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Including </a:t>
            </a:r>
            <a:r>
              <a:rPr lang="en-US" dirty="0" err="1"/>
              <a:t>SignalR</a:t>
            </a:r>
            <a:r>
              <a:rPr lang="en-US" dirty="0"/>
              <a:t>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F6DB-51D7-4D50-B18F-35A1C8620E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72BAD8-2D2D-4BF3-A0B1-D4777D4F4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3" t="31077"/>
          <a:stretch/>
        </p:blipFill>
        <p:spPr>
          <a:xfrm>
            <a:off x="1745541" y="4683440"/>
            <a:ext cx="870091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5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2C4282-83B2-4DE6-8572-1AD12B729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771" y="5021348"/>
            <a:ext cx="10961783" cy="768084"/>
          </a:xfrm>
        </p:spPr>
        <p:txBody>
          <a:bodyPr/>
          <a:lstStyle/>
          <a:p>
            <a:r>
              <a:rPr lang="en-US" noProof="1"/>
              <a:t>Extending the Chat with Real Users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41112C-EEF9-4D30-977D-46308BDB12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4771" y="5806961"/>
            <a:ext cx="10961783" cy="499819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1D161-40BC-4537-84C1-07E8520F55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5D0FA4-283E-4265-8023-2F93CAA88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044" y="687968"/>
            <a:ext cx="7347912" cy="38576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899D16-B9BD-4933-AD01-536C8DE75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7743"/>
            <a:ext cx="2790356" cy="3425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9544AD-C5C9-4D2E-B7B2-476346B5A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98969" y="867743"/>
            <a:ext cx="2790356" cy="342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7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216748" y="1271804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727511" y="1367363"/>
            <a:ext cx="7766664" cy="4773613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4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94F615-D762-4C0E-9CE1-7ABC06596F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Real-Time Applications are essentially live communication apps</a:t>
            </a:r>
          </a:p>
          <a:p>
            <a:pPr lvl="1"/>
            <a:r>
              <a:rPr lang="en-US" dirty="0"/>
              <a:t>They function within a time frame usually sensed as immediate</a:t>
            </a:r>
          </a:p>
          <a:p>
            <a:pPr lvl="1"/>
            <a:r>
              <a:rPr lang="en-US" dirty="0"/>
              <a:t>They have two-way communication between client and server</a:t>
            </a:r>
          </a:p>
          <a:p>
            <a:r>
              <a:rPr lang="en-US" dirty="0"/>
              <a:t>Real-Time Application are used in many cases:</a:t>
            </a:r>
          </a:p>
          <a:p>
            <a:pPr lvl="1"/>
            <a:r>
              <a:rPr lang="en-US" dirty="0"/>
              <a:t>Gaming</a:t>
            </a:r>
          </a:p>
          <a:p>
            <a:pPr lvl="1"/>
            <a:r>
              <a:rPr lang="en-US" dirty="0"/>
              <a:t>Auctions, Betting</a:t>
            </a:r>
            <a:endParaRPr lang="bg-BG" dirty="0"/>
          </a:p>
          <a:p>
            <a:pPr lvl="1"/>
            <a:r>
              <a:rPr lang="en-US" dirty="0"/>
              <a:t>Stock quotes, Crypto</a:t>
            </a:r>
          </a:p>
          <a:p>
            <a:pPr lvl="1"/>
            <a:r>
              <a:rPr lang="en-US" dirty="0"/>
              <a:t>Email clients</a:t>
            </a:r>
          </a:p>
          <a:p>
            <a:pPr lvl="1"/>
            <a:r>
              <a:rPr lang="en-US" dirty="0"/>
              <a:t>Social media</a:t>
            </a:r>
            <a:r>
              <a:rPr lang="bg-BG" dirty="0"/>
              <a:t>, </a:t>
            </a:r>
            <a:r>
              <a:rPr lang="en-US" dirty="0"/>
              <a:t>Chats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95A4D2-78BB-48F7-911F-F8A9698A9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6DA1-BA59-474C-B039-9A44AFE7BC6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real-time app">
            <a:extLst>
              <a:ext uri="{FF2B5EF4-FFF2-40B4-BE49-F238E27FC236}">
                <a16:creationId xmlns:a16="http://schemas.microsoft.com/office/drawing/2014/main" id="{0CFD21CE-29F8-4E47-BA62-0E2D88CF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226" y="3614573"/>
            <a:ext cx="4272741" cy="278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14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4387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3155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6365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31008" y="2067925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20397" y="4064377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6426115" y="2067925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60782" y="2067925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31009" y="4064377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60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2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94F615-D762-4C0E-9CE1-7ABC06596F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sz="3200" dirty="0"/>
              <a:t>RTAs use live communication to optimize functionality</a:t>
            </a:r>
          </a:p>
          <a:p>
            <a:pPr lvl="1"/>
            <a:r>
              <a:rPr lang="en-US" sz="3000" dirty="0"/>
              <a:t>This makes them more interactive and comfortable to use</a:t>
            </a:r>
          </a:p>
          <a:p>
            <a:r>
              <a:rPr lang="en-US" sz="3200" dirty="0"/>
              <a:t>Live communication often requires additional web protocols</a:t>
            </a:r>
          </a:p>
          <a:p>
            <a:pPr lvl="1"/>
            <a:r>
              <a:rPr lang="en-US" sz="2800" dirty="0"/>
              <a:t>Like the WebSocket communication protocol for example</a:t>
            </a:r>
          </a:p>
          <a:p>
            <a:r>
              <a:rPr lang="en-US" sz="3200" dirty="0"/>
              <a:t>Live communication requires some, unnatural for HTTP, processes</a:t>
            </a:r>
          </a:p>
          <a:p>
            <a:pPr lvl="1"/>
            <a:r>
              <a:rPr lang="en-US" sz="3000" dirty="0"/>
              <a:t>Server sending data without the Client requesting it</a:t>
            </a:r>
          </a:p>
          <a:p>
            <a:pPr lvl="2"/>
            <a:r>
              <a:rPr lang="en-US" sz="2800" dirty="0"/>
              <a:t>This feature is also known as Server Push – it is included in HTTP/2</a:t>
            </a:r>
          </a:p>
          <a:p>
            <a:pPr lvl="1"/>
            <a:r>
              <a:rPr lang="en-US" sz="3000" dirty="0"/>
              <a:t>Two-way data transfer over a single connection (Full-Duplex)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95A4D2-78BB-48F7-911F-F8A9698A9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6DA1-BA59-474C-B039-9A44AFE7BC6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47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A15B28-20ED-4945-A367-23579AE1CA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/>
          <a:lstStyle/>
          <a:p>
            <a:r>
              <a:rPr lang="en-US" dirty="0"/>
              <a:t>RTAs solve many problems in the web applications world</a:t>
            </a:r>
          </a:p>
          <a:p>
            <a:pPr lvl="1"/>
            <a:r>
              <a:rPr lang="en-US" dirty="0"/>
              <a:t>Fast Information delivery</a:t>
            </a:r>
          </a:p>
          <a:p>
            <a:pPr lvl="2"/>
            <a:r>
              <a:rPr lang="en-US" dirty="0"/>
              <a:t>Imagine having to refresh a page to check actual live data</a:t>
            </a:r>
          </a:p>
          <a:p>
            <a:pPr lvl="2"/>
            <a:r>
              <a:rPr lang="en-US" dirty="0"/>
              <a:t>This would be catastrophic for crypto apps / betting apps</a:t>
            </a:r>
          </a:p>
          <a:p>
            <a:pPr lvl="1"/>
            <a:r>
              <a:rPr lang="en-US" dirty="0"/>
              <a:t>Interactivity, Comfort and Usability</a:t>
            </a:r>
          </a:p>
          <a:p>
            <a:pPr lvl="2"/>
            <a:r>
              <a:rPr lang="en-US" dirty="0"/>
              <a:t>Imagine having to refresh a chat to check if your friend sent a </a:t>
            </a:r>
            <a:br>
              <a:rPr lang="en-US" dirty="0"/>
            </a:br>
            <a:r>
              <a:rPr lang="en-US" dirty="0"/>
              <a:t>message</a:t>
            </a:r>
          </a:p>
          <a:p>
            <a:pPr lvl="2"/>
            <a:r>
              <a:rPr lang="en-US" dirty="0"/>
              <a:t>Your clients won’t be satisfied with such functionality needs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5D533-104A-4AAE-A0B4-D504A436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947F5-4FFF-43E6-A3EC-D90DF9A579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F206A0-9E9A-4F00-BCD0-2B19038AC5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Live communication is currently a very common thing</a:t>
            </a:r>
          </a:p>
          <a:p>
            <a:pPr lvl="1"/>
            <a:r>
              <a:rPr lang="en-US" sz="2800" dirty="0"/>
              <a:t>In fact, you are probably watching a live-stream at the moment</a:t>
            </a:r>
          </a:p>
          <a:p>
            <a:pPr lvl="1"/>
            <a:r>
              <a:rPr lang="en-US" sz="2800" dirty="0"/>
              <a:t>This is also considered live communication</a:t>
            </a:r>
          </a:p>
          <a:p>
            <a:r>
              <a:rPr lang="en-US" sz="3000" dirty="0"/>
              <a:t>Live communication is probably used the most in the gaming industry</a:t>
            </a:r>
          </a:p>
          <a:p>
            <a:pPr lvl="1"/>
            <a:r>
              <a:rPr lang="en-US" sz="2800" dirty="0"/>
              <a:t>Multiplayer Games need a live connection with players</a:t>
            </a:r>
          </a:p>
          <a:p>
            <a:pPr lvl="2"/>
            <a:r>
              <a:rPr lang="en-US" sz="2600" dirty="0"/>
              <a:t>There are many in-game events that require this feature</a:t>
            </a:r>
          </a:p>
          <a:p>
            <a:pPr lvl="2"/>
            <a:r>
              <a:rPr lang="en-US" sz="2600" dirty="0"/>
              <a:t>It won’t be very appropriate for players to restart the game just to realize </a:t>
            </a:r>
            <a:br>
              <a:rPr lang="en-US" sz="2600" dirty="0"/>
            </a:br>
            <a:r>
              <a:rPr lang="en-US" sz="2600" dirty="0"/>
              <a:t>they lost</a:t>
            </a:r>
          </a:p>
          <a:p>
            <a:pPr lvl="1"/>
            <a:r>
              <a:rPr lang="en-US" sz="2800" dirty="0"/>
              <a:t>Even the simplest online game of Chess uses live communication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93E449-D0C2-4F64-8926-0BC6ADC2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97141-B2F9-4E44-950D-C4BFECBFD4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69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D1C680-B3B3-4BA3-865C-7600CD76C7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5003763"/>
            <a:ext cx="10961783" cy="768084"/>
          </a:xfrm>
        </p:spPr>
        <p:txBody>
          <a:bodyPr/>
          <a:lstStyle/>
          <a:p>
            <a:r>
              <a:rPr lang="en-US" dirty="0"/>
              <a:t>Web Communication Fundamentals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850B9A-C221-41F9-AE7F-F8E6F7CE27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9955" y="5771847"/>
            <a:ext cx="11253420" cy="499819"/>
          </a:xfrm>
        </p:spPr>
        <p:txBody>
          <a:bodyPr/>
          <a:lstStyle/>
          <a:p>
            <a:r>
              <a:rPr lang="en-US" dirty="0"/>
              <a:t>Polling, Server-Sent Events, Remote Procedure Calls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92CAD-3B3A-4D63-9502-293A5D8CA30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Graphic 7" descr="Internet">
            <a:extLst>
              <a:ext uri="{FF2B5EF4-FFF2-40B4-BE49-F238E27FC236}">
                <a16:creationId xmlns:a16="http://schemas.microsoft.com/office/drawing/2014/main" id="{B5727E09-F75C-4623-A1CF-9950671F3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7750" y="1397037"/>
            <a:ext cx="2476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9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11307</TotalTime>
  <Words>2770</Words>
  <Application>Microsoft Office PowerPoint</Application>
  <PresentationFormat>Widescreen</PresentationFormat>
  <Paragraphs>456</Paragraphs>
  <Slides>53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Consolas</vt:lpstr>
      <vt:lpstr>Wingdings</vt:lpstr>
      <vt:lpstr>Wingdings 2</vt:lpstr>
      <vt:lpstr>1_SoftUni3_1</vt:lpstr>
      <vt:lpstr>ASP.NET Core SignalR</vt:lpstr>
      <vt:lpstr>Table of Contents</vt:lpstr>
      <vt:lpstr>Have a Question?</vt:lpstr>
      <vt:lpstr>PowerPoint Presentation</vt:lpstr>
      <vt:lpstr>Real-Time Applications</vt:lpstr>
      <vt:lpstr>Real-Time Applications</vt:lpstr>
      <vt:lpstr>Real-Time Applications</vt:lpstr>
      <vt:lpstr>Real-Time Applications</vt:lpstr>
      <vt:lpstr>PowerPoint Presentation</vt:lpstr>
      <vt:lpstr>Polling</vt:lpstr>
      <vt:lpstr>Polling</vt:lpstr>
      <vt:lpstr>Short Polling – Process Explained</vt:lpstr>
      <vt:lpstr>PowerPoint Presentation</vt:lpstr>
      <vt:lpstr>Long Polling – Process Explained</vt:lpstr>
      <vt:lpstr>PowerPoint Presentation</vt:lpstr>
      <vt:lpstr>Server-Sent Events</vt:lpstr>
      <vt:lpstr>PowerPoint Presentation</vt:lpstr>
      <vt:lpstr>WebSocket</vt:lpstr>
      <vt:lpstr>WebSocket</vt:lpstr>
      <vt:lpstr>PowerPoint Presentation</vt:lpstr>
      <vt:lpstr>Remote Procedure Call</vt:lpstr>
      <vt:lpstr>Remote Procedure Call</vt:lpstr>
      <vt:lpstr>PowerPoint Presentation</vt:lpstr>
      <vt:lpstr>ASP.NET Core SignalR</vt:lpstr>
      <vt:lpstr>ASP.NET Core SignalR</vt:lpstr>
      <vt:lpstr>ASP.NET Core SignalR</vt:lpstr>
      <vt:lpstr>ASP.NET Core SignalR Hubs</vt:lpstr>
      <vt:lpstr>ASP.NET Core SignalR Hubs</vt:lpstr>
      <vt:lpstr>MessagePack</vt:lpstr>
      <vt:lpstr>ASP.NET Core SignalR Hubs</vt:lpstr>
      <vt:lpstr>ASP.NET Core SignalR Hubs</vt:lpstr>
      <vt:lpstr>ASP.NET Core SignalR Hubs</vt:lpstr>
      <vt:lpstr>ASP.NET Core SignalR Hubs</vt:lpstr>
      <vt:lpstr>ASP.NET Core SignalR Hubs</vt:lpstr>
      <vt:lpstr>PowerPoint Presentation</vt:lpstr>
      <vt:lpstr>PowerPoint Presentation</vt:lpstr>
      <vt:lpstr>Including SignalR in ASP.NET Core</vt:lpstr>
      <vt:lpstr>Including SignalR in ASP.NET Core</vt:lpstr>
      <vt:lpstr>Including SignalR in ASP.NET Core</vt:lpstr>
      <vt:lpstr>SignalR Notes</vt:lpstr>
      <vt:lpstr>Including SignalR in ASP.NET Core</vt:lpstr>
      <vt:lpstr>Including SignalR in ASP.NET Core</vt:lpstr>
      <vt:lpstr>Including SignalR in ASP.NET Core</vt:lpstr>
      <vt:lpstr>Including SignalR in ASP.NET Core</vt:lpstr>
      <vt:lpstr>Including SignalR in ASP.NET Core</vt:lpstr>
      <vt:lpstr>Including SignalR in ASP.NET Core</vt:lpstr>
      <vt:lpstr>PowerPoint Presentation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Nikolay Kostov</cp:lastModifiedBy>
  <cp:revision>7079</cp:revision>
  <dcterms:created xsi:type="dcterms:W3CDTF">2018-05-23T13:08:44Z</dcterms:created>
  <dcterms:modified xsi:type="dcterms:W3CDTF">2018-12-11T15:27:52Z</dcterms:modified>
</cp:coreProperties>
</file>